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3" r:id="rId4"/>
    <p:sldId id="264" r:id="rId5"/>
    <p:sldId id="281" r:id="rId6"/>
    <p:sldId id="282" r:id="rId7"/>
    <p:sldId id="265" r:id="rId8"/>
    <p:sldId id="266" r:id="rId9"/>
    <p:sldId id="269" r:id="rId10"/>
    <p:sldId id="270" r:id="rId11"/>
    <p:sldId id="283" r:id="rId12"/>
    <p:sldId id="284" r:id="rId13"/>
    <p:sldId id="291" r:id="rId14"/>
    <p:sldId id="292" r:id="rId15"/>
    <p:sldId id="285" r:id="rId16"/>
    <p:sldId id="286" r:id="rId17"/>
    <p:sldId id="287" r:id="rId18"/>
    <p:sldId id="288" r:id="rId19"/>
    <p:sldId id="303" r:id="rId20"/>
    <p:sldId id="304" r:id="rId21"/>
    <p:sldId id="293" r:id="rId22"/>
    <p:sldId id="294" r:id="rId23"/>
    <p:sldId id="295" r:id="rId24"/>
    <p:sldId id="296" r:id="rId25"/>
    <p:sldId id="305" r:id="rId26"/>
    <p:sldId id="306" r:id="rId27"/>
    <p:sldId id="307" r:id="rId28"/>
    <p:sldId id="308" r:id="rId29"/>
    <p:sldId id="311" r:id="rId30"/>
    <p:sldId id="312" r:id="rId31"/>
    <p:sldId id="313" r:id="rId32"/>
    <p:sldId id="314" r:id="rId33"/>
    <p:sldId id="329" r:id="rId34"/>
    <p:sldId id="330" r:id="rId35"/>
    <p:sldId id="327" r:id="rId36"/>
    <p:sldId id="328" r:id="rId37"/>
    <p:sldId id="315" r:id="rId38"/>
    <p:sldId id="316" r:id="rId39"/>
    <p:sldId id="317" r:id="rId40"/>
    <p:sldId id="318" r:id="rId41"/>
    <p:sldId id="331" r:id="rId42"/>
    <p:sldId id="332" r:id="rId43"/>
    <p:sldId id="333" r:id="rId44"/>
    <p:sldId id="334" r:id="rId45"/>
    <p:sldId id="335" r:id="rId46"/>
    <p:sldId id="336" r:id="rId47"/>
    <p:sldId id="347" r:id="rId48"/>
    <p:sldId id="348" r:id="rId49"/>
    <p:sldId id="349" r:id="rId50"/>
    <p:sldId id="350" r:id="rId51"/>
    <p:sldId id="359" r:id="rId52"/>
    <p:sldId id="360" r:id="rId53"/>
    <p:sldId id="337" r:id="rId54"/>
    <p:sldId id="338" r:id="rId55"/>
    <p:sldId id="351" r:id="rId56"/>
    <p:sldId id="352" r:id="rId57"/>
    <p:sldId id="353" r:id="rId58"/>
    <p:sldId id="354" r:id="rId59"/>
    <p:sldId id="385" r:id="rId60"/>
    <p:sldId id="386" r:id="rId61"/>
    <p:sldId id="361" r:id="rId62"/>
    <p:sldId id="362" r:id="rId63"/>
    <p:sldId id="363" r:id="rId64"/>
    <p:sldId id="364" r:id="rId65"/>
    <p:sldId id="365" r:id="rId66"/>
    <p:sldId id="366" r:id="rId67"/>
    <p:sldId id="367" r:id="rId68"/>
    <p:sldId id="368" r:id="rId69"/>
    <p:sldId id="369" r:id="rId70"/>
    <p:sldId id="370" r:id="rId71"/>
    <p:sldId id="401" r:id="rId72"/>
    <p:sldId id="402" r:id="rId73"/>
    <p:sldId id="403" r:id="rId74"/>
    <p:sldId id="404" r:id="rId75"/>
    <p:sldId id="387" r:id="rId76"/>
    <p:sldId id="388" r:id="rId7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95"/>
    <p:restoredTop sz="94631"/>
  </p:normalViewPr>
  <p:slideViewPr>
    <p:cSldViewPr snapToGrid="0">
      <p:cViewPr>
        <p:scale>
          <a:sx n="96" d="100"/>
          <a:sy n="96" d="100"/>
        </p:scale>
        <p:origin x="88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64D0E-B9C1-C904-4569-3AEAF87FD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FE7E1-06B2-FAB1-0837-8003101A9A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9EC18-0B13-31DD-BF84-510CAB44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44802-37C9-2618-FA86-FCBCD694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08340-46E2-D488-6087-62B5AE9C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0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F7AF0-818B-E60A-1BC6-7CFB391D1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F50DB-455B-EBF7-AD25-ADEF84FDE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2662-D063-D4F3-AA6C-A92E0E0FC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D3F19-E598-FF71-580D-5948F5F1C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C48B4-807C-4B1F-68B7-CDA5BAA2C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30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CCD29-B1DA-DB04-3EA6-9FEF7949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958FD-4ED7-9B4F-142E-006D0ADC0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C59F0-05A4-3EFB-D19C-A25BFFF8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D8A1E-480F-8733-C96B-F38E3CCA0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65F1-D034-2A32-6B13-02659042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3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4E29-8E80-7669-6086-C860D37D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99852-6AE2-6124-50DA-D065E27B4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A1A90-302B-136F-BD06-35824CEDC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75554-0FB6-02F1-1059-F43D83C7E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AC792-C701-6611-69EF-7D218FAAF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3F1AAF-57A9-A04E-CEDE-D28003D9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1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DB15-50F0-F5E0-E7A2-A59CB2C1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4B4F6-784A-6C0F-5973-6FBBF3834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6ABC6-FD48-F94B-6AC3-F8E3A6787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21FD86-83A0-A8AA-2047-F1C7CC542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6D3188-229D-AEAE-B637-20CF99657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4A8FD9-DC8C-265D-66DA-F814A8953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1274FA-AFE1-7612-4383-A136F5C1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124ADF-2BB9-7A95-5259-69CA4A5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C213-AED9-B055-3683-2A23C5CD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5FA41-F1F2-155B-E202-91EF79286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F6482-D512-3BD2-F153-B5028B99C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6104F5-C99F-B1BA-825C-9C61DD3A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2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0944B-4896-A637-F7A1-98CF18CF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3954FE-9245-AD65-6933-469DCB7B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B216C-5A41-13D9-E0C7-EE0BC76F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2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F7CC0-BA0A-E34E-0B15-9275875C1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E5474-C5B0-14E7-C757-0B0DC8AA0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2CB44-E26F-852F-8C2B-A4DD4C9AD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9D730-9C1A-A2AB-198E-5B1603C6C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97DF3-9B45-0771-0545-6B1EA2109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65333-41FB-36D9-5D0A-1E076EA3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9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707B2-C27F-F656-E885-FDEC65A53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1861-C22E-F615-302C-80C51746F3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D58F3-1FED-EFE5-84F9-584BE9FAA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8FCF2-8664-7942-E354-73D68403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C5669-F76D-AF2E-018F-F0F55002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10BEB-08AA-A330-266A-4B598504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7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5DD4-6B1C-C5C3-1354-F7504E4A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751597-12A8-7F5E-39F7-1322D3AF1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03F67-9D1C-B5E6-1129-E65A7B475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384E6-1B1B-5EF1-F8FF-1B73C4ADE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49AEC-922B-3C10-FC13-141AB3F9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0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6F081-0BC7-8E6E-EBB1-FCCE3CE20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DCB3EA-08C6-3181-E8C0-0BC3645C0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FE0F6-9A55-9DE9-DEA8-CED17EEC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CA2D9-2A13-6BB8-A0A4-F00AA924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1878F-B4AB-29B6-1825-28189C809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9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0B50B-0FC5-3279-0F31-52A6B9A56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E75C0-9182-8BCA-8DF2-ED8A81E64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D882D-DA11-395B-5928-B7EA1C2FD7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6569B-94DE-D74C-8C8C-D3390338EDE4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AEFFC-4ED4-7890-F28F-36EF57CC0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B9373-02B4-CD17-40C5-5EB67FADB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05065-EFFC-7F48-94E1-813267BB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5F66-43B9-8A6E-C5BB-9A1758ED7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456121"/>
          </a:xfrm>
        </p:spPr>
        <p:txBody>
          <a:bodyPr>
            <a:normAutofit fontScale="90000"/>
          </a:bodyPr>
          <a:lstStyle/>
          <a:p>
            <a:r>
              <a:rPr lang="en-US" sz="9600" b="1" dirty="0"/>
              <a:t>Cognitive Cards: </a:t>
            </a:r>
            <a:br>
              <a:rPr lang="en-US" sz="9600" b="1" dirty="0"/>
            </a:br>
            <a:r>
              <a:rPr lang="en-US" sz="8900" b="1" dirty="0"/>
              <a:t>Judaism </a:t>
            </a:r>
            <a:r>
              <a:rPr lang="en-GB" sz="9600" b="1" dirty="0"/>
              <a:t>Practices</a:t>
            </a:r>
            <a:endParaRPr lang="en-US" sz="9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C54CBF-21AF-5EDB-9A17-D39F74DD0EC2}"/>
              </a:ext>
            </a:extLst>
          </p:cNvPr>
          <p:cNvSpPr txBox="1"/>
          <p:nvPr/>
        </p:nvSpPr>
        <p:spPr>
          <a:xfrm>
            <a:off x="651641" y="6233425"/>
            <a:ext cx="5553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</a:rPr>
              <a:t>PhilosophyStudent.co.uk</a:t>
            </a:r>
            <a:endParaRPr lang="en-US" sz="3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553C3D-2A40-0C57-1A9C-63FB4DA489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87" t="8120" r="9960" b="26444"/>
          <a:stretch>
            <a:fillRect/>
          </a:stretch>
        </p:blipFill>
        <p:spPr>
          <a:xfrm>
            <a:off x="121652" y="6008423"/>
            <a:ext cx="608035" cy="763634"/>
          </a:xfrm>
          <a:prstGeom prst="rect">
            <a:avLst/>
          </a:prstGeom>
        </p:spPr>
      </p:pic>
      <p:pic>
        <p:nvPicPr>
          <p:cNvPr id="4" name="Picture 3" descr="Generated image: Reverent Prayer in the Synagogue">
            <a:extLst>
              <a:ext uri="{FF2B5EF4-FFF2-40B4-BE49-F238E27FC236}">
                <a16:creationId xmlns:a16="http://schemas.microsoft.com/office/drawing/2014/main" id="{B9304FEA-A21B-6B75-6184-C16BA2F6A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844" y="2297190"/>
            <a:ext cx="5098312" cy="382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75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E8E1-2954-9949-B8ED-D91669E19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DCDCA94-A3E1-B045-1CF6-F6B3D708A9F9}"/>
              </a:ext>
            </a:extLst>
          </p:cNvPr>
          <p:cNvSpPr txBox="1"/>
          <p:nvPr/>
        </p:nvSpPr>
        <p:spPr>
          <a:xfrm>
            <a:off x="0" y="0"/>
            <a:ext cx="1053670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u="sng" dirty="0"/>
              <a:t>Component 3.2 Judaism Practices:</a:t>
            </a:r>
            <a:endParaRPr lang="en-GB" sz="3200" dirty="0"/>
          </a:p>
          <a:p>
            <a:r>
              <a:rPr lang="en-GB" sz="3200" dirty="0"/>
              <a:t>1) Orthodox &amp; Reform Synagogue Services</a:t>
            </a:r>
          </a:p>
          <a:p>
            <a:r>
              <a:rPr lang="en-GB" sz="3200" dirty="0"/>
              <a:t>2) Worship in the home</a:t>
            </a:r>
          </a:p>
          <a:p>
            <a:r>
              <a:rPr lang="en-GB" sz="3200" dirty="0"/>
              <a:t>3) Items Worn in worship</a:t>
            </a:r>
          </a:p>
          <a:p>
            <a:r>
              <a:rPr lang="en-GB" sz="3200" dirty="0"/>
              <a:t>4) The Synagogue</a:t>
            </a:r>
          </a:p>
          <a:p>
            <a:r>
              <a:rPr lang="en-GB" sz="3200" dirty="0"/>
              <a:t>5) Brit Milah &amp; Bar/Bat Mitzvah </a:t>
            </a:r>
          </a:p>
          <a:p>
            <a:r>
              <a:rPr lang="en-GB" sz="3200" dirty="0"/>
              <a:t>6) Marriage &amp; Mourning </a:t>
            </a:r>
          </a:p>
          <a:p>
            <a:r>
              <a:rPr lang="en-GB" sz="3200" dirty="0"/>
              <a:t>7) The </a:t>
            </a:r>
            <a:r>
              <a:rPr lang="en-GB" sz="3200" dirty="0" err="1"/>
              <a:t>Tenakh</a:t>
            </a:r>
            <a:r>
              <a:rPr lang="en-GB" sz="3200" dirty="0"/>
              <a:t> &amp; Talmud</a:t>
            </a:r>
          </a:p>
          <a:p>
            <a:r>
              <a:rPr lang="en-GB" sz="3200" dirty="0"/>
              <a:t>8) Kosher Laws</a:t>
            </a:r>
          </a:p>
          <a:p>
            <a:r>
              <a:rPr lang="en-GB" sz="3200" dirty="0"/>
              <a:t>9) Rosh Hashanah &amp; Yom Kippur</a:t>
            </a:r>
          </a:p>
          <a:p>
            <a:r>
              <a:rPr lang="en-GB" sz="3200" dirty="0"/>
              <a:t>10) Pasach &amp; Sukkot</a:t>
            </a:r>
          </a:p>
          <a:p>
            <a:endParaRPr lang="en-GB" sz="3200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EE4D640-F4EB-D8C8-E0B5-4E213C4B0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" name="Picture 13" descr="Dominican College Sion Hill | Guidance &amp; Counselling Website">
            <a:extLst>
              <a:ext uri="{FF2B5EF4-FFF2-40B4-BE49-F238E27FC236}">
                <a16:creationId xmlns:a16="http://schemas.microsoft.com/office/drawing/2014/main" id="{818FB1FD-4B41-E753-C22D-4C1B1E11D8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58"/>
          <a:stretch>
            <a:fillRect/>
          </a:stretch>
        </p:blipFill>
        <p:spPr>
          <a:xfrm>
            <a:off x="10834362" y="112541"/>
            <a:ext cx="1259675" cy="167948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193DDC-578D-802E-622B-9C6662230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155178"/>
              </p:ext>
            </p:extLst>
          </p:nvPr>
        </p:nvGraphicFramePr>
        <p:xfrm>
          <a:off x="7505013" y="0"/>
          <a:ext cx="3180519" cy="55230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0173">
                  <a:extLst>
                    <a:ext uri="{9D8B030D-6E8A-4147-A177-3AD203B41FA5}">
                      <a16:colId xmlns:a16="http://schemas.microsoft.com/office/drawing/2014/main" val="616454938"/>
                    </a:ext>
                  </a:extLst>
                </a:gridCol>
                <a:gridCol w="1060173">
                  <a:extLst>
                    <a:ext uri="{9D8B030D-6E8A-4147-A177-3AD203B41FA5}">
                      <a16:colId xmlns:a16="http://schemas.microsoft.com/office/drawing/2014/main" val="2752586677"/>
                    </a:ext>
                  </a:extLst>
                </a:gridCol>
                <a:gridCol w="1060173">
                  <a:extLst>
                    <a:ext uri="{9D8B030D-6E8A-4147-A177-3AD203B41FA5}">
                      <a16:colId xmlns:a16="http://schemas.microsoft.com/office/drawing/2014/main" val="2924989631"/>
                    </a:ext>
                  </a:extLst>
                </a:gridCol>
              </a:tblGrid>
              <a:tr h="5020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3 Months before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Month before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Week before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9338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50607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20267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775683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729465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0672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08581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68384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83957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810203"/>
                  </a:ext>
                </a:extLst>
              </a:tr>
              <a:tr h="50209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39298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0571B53-4F00-D13C-8DC8-D08E7D31A186}"/>
              </a:ext>
            </a:extLst>
          </p:cNvPr>
          <p:cNvSpPr txBox="1"/>
          <p:nvPr/>
        </p:nvSpPr>
        <p:spPr>
          <a:xfrm>
            <a:off x="0" y="6150114"/>
            <a:ext cx="104324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US" sz="20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* 1 = I know it very well, 2 = I can answer some of the questions, 3 = I need to do more revision </a:t>
            </a:r>
          </a:p>
        </p:txBody>
      </p:sp>
    </p:spTree>
    <p:extLst>
      <p:ext uri="{BB962C8B-B14F-4D97-AF65-F5344CB8AC3E}">
        <p14:creationId xmlns:p14="http://schemas.microsoft.com/office/powerpoint/2010/main" val="215449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35B37-C2AB-AD2C-ECC7-CABD88AD4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8084B9B-BA3D-7DFC-D176-D7C5A1570AAD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Orthodox &amp; Reform Synagogue Services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FF0B195-B753-770C-D40A-62505A815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0DED5E-E116-CD0D-14C0-442F6377A599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how Jews prayer at the synagogue.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5EF1C8-BCEC-87B0-4870-9C99BFE6D001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030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8767-7254-F49C-2F51-7A00A4EB6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F1AEB4D-DCE7-5F39-FD13-52315C0F6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4078DF-B03D-4F19-65FF-4F5C96FB5932}"/>
              </a:ext>
            </a:extLst>
          </p:cNvPr>
          <p:cNvSpPr txBox="1"/>
          <p:nvPr/>
        </p:nvSpPr>
        <p:spPr>
          <a:xfrm>
            <a:off x="0" y="76200"/>
            <a:ext cx="121920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900" b="1" dirty="0"/>
              <a:t>P: </a:t>
            </a:r>
            <a:r>
              <a:rPr lang="en-GB" sz="2900" dirty="0"/>
              <a:t>Jews often </a:t>
            </a:r>
            <a:r>
              <a:rPr lang="en-GB" sz="2900" b="1" dirty="0"/>
              <a:t>pray together as a community </a:t>
            </a:r>
            <a:r>
              <a:rPr lang="en-GB" sz="2900" dirty="0"/>
              <a:t>in the synagogue.</a:t>
            </a:r>
            <a:br>
              <a:rPr lang="en-GB" sz="2900" dirty="0"/>
            </a:br>
            <a:r>
              <a:rPr lang="en-GB" sz="2900" b="1" dirty="0"/>
              <a:t>E: - </a:t>
            </a:r>
            <a:r>
              <a:rPr lang="en-GB" sz="2900" dirty="0"/>
              <a:t>Some prayers require a </a:t>
            </a:r>
            <a:r>
              <a:rPr lang="en-GB" sz="2900" u="sng" dirty="0"/>
              <a:t>minyan</a:t>
            </a:r>
            <a:r>
              <a:rPr lang="en-GB" sz="2900" dirty="0"/>
              <a:t>: </a:t>
            </a:r>
            <a:r>
              <a:rPr lang="en-GB" sz="2900" u="sng" dirty="0"/>
              <a:t>10 adult men in Orthodox Judaism</a:t>
            </a:r>
            <a:r>
              <a:rPr lang="en-GB" sz="2900" dirty="0"/>
              <a:t>; </a:t>
            </a:r>
            <a:br>
              <a:rPr lang="en-GB" sz="2900" dirty="0"/>
            </a:br>
            <a:r>
              <a:rPr lang="en-GB" sz="2900" dirty="0"/>
              <a:t>     - in </a:t>
            </a:r>
            <a:r>
              <a:rPr lang="en-GB" sz="2900" u="sng" dirty="0"/>
              <a:t>Reform Judaism </a:t>
            </a:r>
            <a:r>
              <a:rPr lang="en-GB" sz="2900" dirty="0"/>
              <a:t>this can include </a:t>
            </a:r>
            <a:r>
              <a:rPr lang="en-GB" sz="2900" u="sng" dirty="0"/>
              <a:t>men and women.</a:t>
            </a:r>
          </a:p>
          <a:p>
            <a:r>
              <a:rPr lang="en-GB" sz="2900" dirty="0"/>
              <a:t>     -Jews use the </a:t>
            </a:r>
            <a:r>
              <a:rPr lang="en-GB" sz="2900" u="sng" dirty="0"/>
              <a:t>siddur (Jewish prayer book).</a:t>
            </a:r>
            <a:br>
              <a:rPr lang="en-GB" sz="2900" dirty="0"/>
            </a:br>
            <a:r>
              <a:rPr lang="en-GB" sz="2900" b="1" dirty="0"/>
              <a:t>E: - </a:t>
            </a:r>
            <a:r>
              <a:rPr lang="en-GB" sz="2900" dirty="0"/>
              <a:t>Communal prayer </a:t>
            </a:r>
            <a:r>
              <a:rPr lang="en-GB" sz="2900" b="1" dirty="0"/>
              <a:t>strengthens the Jewish community </a:t>
            </a:r>
            <a:r>
              <a:rPr lang="en-GB" sz="2900" dirty="0"/>
              <a:t>and </a:t>
            </a:r>
            <a:r>
              <a:rPr lang="en-GB" sz="2900" b="1" dirty="0"/>
              <a:t>helps Jews feel closer to God.</a:t>
            </a:r>
          </a:p>
          <a:p>
            <a:endParaRPr lang="en-GB" sz="2900" b="1" dirty="0"/>
          </a:p>
          <a:p>
            <a:r>
              <a:rPr lang="en-GB" sz="2900" b="1" dirty="0"/>
              <a:t>P: </a:t>
            </a:r>
            <a:r>
              <a:rPr lang="en-GB" sz="2900" dirty="0"/>
              <a:t>Synagogue worship includes important </a:t>
            </a:r>
            <a:r>
              <a:rPr lang="en-GB" sz="2900" b="1" dirty="0"/>
              <a:t>set</a:t>
            </a:r>
            <a:r>
              <a:rPr lang="en-GB" sz="2900" dirty="0"/>
              <a:t> </a:t>
            </a:r>
            <a:r>
              <a:rPr lang="en-GB" sz="2900" b="1" dirty="0"/>
              <a:t>prayers and Torah readings</a:t>
            </a:r>
            <a:r>
              <a:rPr lang="en-GB" sz="2900" dirty="0"/>
              <a:t>.</a:t>
            </a:r>
            <a:br>
              <a:rPr lang="en-GB" sz="2900" dirty="0"/>
            </a:br>
            <a:r>
              <a:rPr lang="en-GB" sz="2900" b="1" dirty="0"/>
              <a:t>E: - </a:t>
            </a:r>
            <a:r>
              <a:rPr lang="en-GB" sz="2900" dirty="0"/>
              <a:t>Jews </a:t>
            </a:r>
            <a:r>
              <a:rPr lang="en-GB" sz="2900" u="sng" dirty="0"/>
              <a:t>recite prayers </a:t>
            </a:r>
            <a:r>
              <a:rPr lang="en-GB" sz="2900" dirty="0"/>
              <a:t>such as the </a:t>
            </a:r>
            <a:r>
              <a:rPr lang="en-GB" sz="2900" u="sng" dirty="0"/>
              <a:t>Shema, Amidah and Kaddish</a:t>
            </a:r>
            <a:r>
              <a:rPr lang="en-GB" sz="2900" dirty="0"/>
              <a:t>.</a:t>
            </a:r>
          </a:p>
          <a:p>
            <a:r>
              <a:rPr lang="en-GB" sz="2900" dirty="0"/>
              <a:t>     - During Shabbat services, </a:t>
            </a:r>
            <a:r>
              <a:rPr lang="en-GB" sz="2900" u="sng" dirty="0"/>
              <a:t>passages from the Torah are read</a:t>
            </a:r>
            <a:r>
              <a:rPr lang="en-GB" sz="2900" dirty="0"/>
              <a:t> and the </a:t>
            </a:r>
            <a:r>
              <a:rPr lang="en-GB" sz="2900" u="sng" dirty="0"/>
              <a:t>rabbi may give a sermon explaining them.</a:t>
            </a:r>
            <a:br>
              <a:rPr lang="en-GB" sz="2900" dirty="0"/>
            </a:br>
            <a:r>
              <a:rPr lang="en-GB" sz="2900" b="1" dirty="0"/>
              <a:t>E: - </a:t>
            </a:r>
            <a:r>
              <a:rPr lang="en-GB" sz="2900" dirty="0"/>
              <a:t>Prayer allows Jews to </a:t>
            </a:r>
            <a:r>
              <a:rPr lang="en-GB" sz="2900" b="1" dirty="0"/>
              <a:t>praise, thank and ask God for help.</a:t>
            </a:r>
          </a:p>
          <a:p>
            <a:r>
              <a:rPr lang="en-GB" sz="2900" dirty="0"/>
              <a:t>     - Torah readings </a:t>
            </a:r>
            <a:r>
              <a:rPr lang="en-GB" sz="2900" b="1" dirty="0"/>
              <a:t>remind Jews of God’s laws and how they should live. 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2752251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41FC5-BE1A-55FD-EBA1-B152104F6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70F35CE-9E3D-3608-3131-ABB9EE536E27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Orthodox &amp; Reform Synagogue Services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3E221EF-8146-7249-7D60-802ED0370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690972-A193-4343-1040-081B4621A127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what happens during the Amidah.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7C0566-E291-0724-C5E4-C23381BCBD8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406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5CF45-7BE0-0680-25CE-F0019650C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41F42CA4-C4AA-AA8D-0A12-DC08C435F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83114A-F14A-468F-BDF4-39D2FDAB8E2D}"/>
              </a:ext>
            </a:extLst>
          </p:cNvPr>
          <p:cNvSpPr txBox="1"/>
          <p:nvPr/>
        </p:nvSpPr>
        <p:spPr>
          <a:xfrm>
            <a:off x="0" y="76200"/>
            <a:ext cx="12192000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900" b="1" dirty="0"/>
              <a:t>P: </a:t>
            </a:r>
            <a:r>
              <a:rPr lang="en-GB" sz="2900" dirty="0"/>
              <a:t>The Amidah is </a:t>
            </a:r>
            <a:r>
              <a:rPr lang="en-GB" sz="2900" b="1" dirty="0"/>
              <a:t>one of the most important Jewish prayers.</a:t>
            </a:r>
            <a:br>
              <a:rPr lang="en-GB" sz="2900" b="1" dirty="0"/>
            </a:br>
            <a:r>
              <a:rPr lang="en-GB" sz="2900" b="1" dirty="0"/>
              <a:t>E: - </a:t>
            </a:r>
            <a:r>
              <a:rPr lang="en-GB" sz="2900" dirty="0"/>
              <a:t>Amidah means “</a:t>
            </a:r>
            <a:r>
              <a:rPr lang="en-GB" sz="2900" u="sng" dirty="0"/>
              <a:t>standing</a:t>
            </a:r>
            <a:r>
              <a:rPr lang="en-GB" sz="2900" dirty="0"/>
              <a:t>”.</a:t>
            </a:r>
          </a:p>
          <a:p>
            <a:r>
              <a:rPr lang="en-GB" sz="2900" dirty="0"/>
              <a:t>     - </a:t>
            </a:r>
            <a:r>
              <a:rPr lang="en-GB" sz="2900" u="sng" dirty="0"/>
              <a:t>Jews stand </a:t>
            </a:r>
            <a:r>
              <a:rPr lang="en-GB" sz="2900" dirty="0"/>
              <a:t>to </a:t>
            </a:r>
            <a:r>
              <a:rPr lang="en-GB" sz="2900" u="sng" dirty="0"/>
              <a:t>show they are in God’s presence </a:t>
            </a:r>
            <a:r>
              <a:rPr lang="en-GB" sz="2900" dirty="0"/>
              <a:t>and face </a:t>
            </a:r>
            <a:r>
              <a:rPr lang="en-GB" sz="2900" u="sng" dirty="0"/>
              <a:t>towards Israel/Jerusalem</a:t>
            </a:r>
            <a:r>
              <a:rPr lang="en-GB" sz="2900" dirty="0"/>
              <a:t>.</a:t>
            </a:r>
            <a:br>
              <a:rPr lang="en-GB" sz="2900" dirty="0"/>
            </a:br>
            <a:r>
              <a:rPr lang="en-GB" sz="2900" b="1" dirty="0"/>
              <a:t>E: - </a:t>
            </a:r>
            <a:r>
              <a:rPr lang="en-GB" sz="2900" dirty="0"/>
              <a:t>It is </a:t>
            </a:r>
            <a:r>
              <a:rPr lang="en-GB" sz="2900" b="1" dirty="0"/>
              <a:t>prayed silently </a:t>
            </a:r>
            <a:r>
              <a:rPr lang="en-GB" sz="2900" dirty="0"/>
              <a:t>by the congregation.</a:t>
            </a:r>
          </a:p>
          <a:p>
            <a:r>
              <a:rPr lang="en-GB" sz="2900" dirty="0"/>
              <a:t>     - Many jews believe they are in the </a:t>
            </a:r>
            <a:r>
              <a:rPr lang="en-GB" sz="2900" b="1" dirty="0"/>
              <a:t>Prescence of God </a:t>
            </a:r>
            <a:r>
              <a:rPr lang="en-GB" sz="2900" dirty="0"/>
              <a:t>when they pray it. (</a:t>
            </a:r>
            <a:r>
              <a:rPr lang="en-GB" sz="2900" b="1" dirty="0"/>
              <a:t>Shekhinah</a:t>
            </a:r>
            <a:r>
              <a:rPr lang="en-GB" sz="2900" dirty="0"/>
              <a:t>)</a:t>
            </a:r>
          </a:p>
          <a:p>
            <a:endParaRPr lang="en-GB" sz="2900" dirty="0"/>
          </a:p>
          <a:p>
            <a:r>
              <a:rPr lang="en-GB" sz="2900" b="1" dirty="0"/>
              <a:t>P: </a:t>
            </a:r>
            <a:r>
              <a:rPr lang="en-GB" sz="2900" dirty="0"/>
              <a:t>The Amidah contains </a:t>
            </a:r>
            <a:r>
              <a:rPr lang="en-GB" sz="2900" b="1" dirty="0"/>
              <a:t>different types of prayer</a:t>
            </a:r>
            <a:r>
              <a:rPr lang="en-GB" sz="2900" dirty="0"/>
              <a:t>.</a:t>
            </a:r>
            <a:br>
              <a:rPr lang="en-GB" sz="2900" dirty="0"/>
            </a:br>
            <a:r>
              <a:rPr lang="en-GB" sz="2900" b="1" dirty="0"/>
              <a:t>E: </a:t>
            </a:r>
            <a:r>
              <a:rPr lang="en-GB" sz="2900" dirty="0"/>
              <a:t>It is made up of 19 blessings including praise, requests and thanksgiving.</a:t>
            </a:r>
            <a:br>
              <a:rPr lang="en-GB" sz="2900" dirty="0"/>
            </a:br>
            <a:r>
              <a:rPr lang="en-GB" sz="2900" b="1" dirty="0"/>
              <a:t>E: - </a:t>
            </a:r>
            <a:r>
              <a:rPr lang="en-GB" sz="2900" dirty="0"/>
              <a:t>Jews praise God, </a:t>
            </a:r>
            <a:r>
              <a:rPr lang="en-GB" sz="2900" b="1" dirty="0"/>
              <a:t>ask for help and guidance</a:t>
            </a:r>
            <a:r>
              <a:rPr lang="en-GB" sz="2900" dirty="0"/>
              <a:t>, and t</a:t>
            </a:r>
            <a:r>
              <a:rPr lang="en-GB" sz="2900" b="1" dirty="0"/>
              <a:t>hank God for his blessings.</a:t>
            </a:r>
          </a:p>
          <a:p>
            <a:r>
              <a:rPr lang="en-GB" sz="2900" dirty="0"/>
              <a:t>    -At the end, Jews take three </a:t>
            </a:r>
            <a:r>
              <a:rPr lang="en-GB" sz="2900" b="1" dirty="0"/>
              <a:t>steps backwards and forwards as they symbolically leave God’s presence. </a:t>
            </a:r>
          </a:p>
          <a:p>
            <a:r>
              <a:rPr lang="en-GB" sz="29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32090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F746D-3021-9A30-8AC7-472E589FA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F94FBA-3A79-3520-0084-98E0D70988AF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1) Orthodox &amp; Reform Synagogue Services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89A1F3C-47A9-BE2A-6598-EB1516888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4070ED-736D-1058-CDEE-D4EDC935D126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how worship in orthodox and reform synagogues is different.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3600BD9-D3EA-036F-6F51-7AA8C4E7329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373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5A6CB-D925-0F69-400C-BA32BA823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1B47A4E5-7E00-F2F1-1A07-3F2940F84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2233EF-402C-AE82-00FF-76E872652203}"/>
              </a:ext>
            </a:extLst>
          </p:cNvPr>
          <p:cNvSpPr txBox="1"/>
          <p:nvPr/>
        </p:nvSpPr>
        <p:spPr>
          <a:xfrm>
            <a:off x="0" y="76200"/>
            <a:ext cx="121920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P:</a:t>
            </a:r>
            <a:r>
              <a:rPr lang="en-GB" sz="1900" dirty="0"/>
              <a:t> Orthodox and Reform Jews use </a:t>
            </a:r>
            <a:r>
              <a:rPr lang="en-GB" sz="1900" b="1" dirty="0"/>
              <a:t>different languages in worship.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Orthodox</a:t>
            </a:r>
            <a:r>
              <a:rPr lang="en-GB" sz="1900" dirty="0"/>
              <a:t> services are </a:t>
            </a:r>
            <a:r>
              <a:rPr lang="en-GB" sz="1900" u="sng" dirty="0"/>
              <a:t>mainly in Hebrew</a:t>
            </a:r>
            <a:r>
              <a:rPr lang="en-GB" sz="1900" dirty="0"/>
              <a:t>, while </a:t>
            </a:r>
            <a:r>
              <a:rPr lang="en-GB" sz="1900" u="sng" dirty="0"/>
              <a:t>Reform</a:t>
            </a:r>
            <a:r>
              <a:rPr lang="en-GB" sz="1900" dirty="0"/>
              <a:t> services use </a:t>
            </a:r>
            <a:r>
              <a:rPr lang="en-GB" sz="1900" u="sng" dirty="0"/>
              <a:t>more English alongside Hebrew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Orthodox </a:t>
            </a:r>
            <a:r>
              <a:rPr lang="en-GB" sz="1900" b="1" dirty="0"/>
              <a:t>Jews value Hebrew as the traditional holy language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Reform Jews often use more English so the congregation can </a:t>
            </a:r>
            <a:r>
              <a:rPr lang="en-GB" sz="1900" b="1" dirty="0"/>
              <a:t>understand and participate more easily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</a:t>
            </a:r>
            <a:r>
              <a:rPr lang="en-GB" sz="1900" b="1" dirty="0"/>
              <a:t>Men and women have different roles </a:t>
            </a:r>
            <a:r>
              <a:rPr lang="en-GB" sz="1900" dirty="0"/>
              <a:t>in Orthodox and Reform worship.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- In </a:t>
            </a:r>
            <a:r>
              <a:rPr lang="en-GB" sz="1900" u="sng" dirty="0"/>
              <a:t>Orthodox</a:t>
            </a:r>
            <a:r>
              <a:rPr lang="en-GB" sz="1900" dirty="0"/>
              <a:t> synagogues, </a:t>
            </a:r>
            <a:r>
              <a:rPr lang="en-GB" sz="1900" u="sng" dirty="0"/>
              <a:t>men and women sit separately </a:t>
            </a:r>
            <a:r>
              <a:rPr lang="en-GB" sz="1900" dirty="0"/>
              <a:t>and the </a:t>
            </a:r>
            <a:r>
              <a:rPr lang="en-GB" sz="1900" u="sng" dirty="0"/>
              <a:t>rabbi</a:t>
            </a:r>
            <a:r>
              <a:rPr lang="en-GB" sz="1900" dirty="0"/>
              <a:t> is usually </a:t>
            </a:r>
            <a:r>
              <a:rPr lang="en-GB" sz="1900" u="sng" dirty="0"/>
              <a:t>male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In </a:t>
            </a:r>
            <a:r>
              <a:rPr lang="en-GB" sz="1900" u="sng" dirty="0"/>
              <a:t>Reform</a:t>
            </a:r>
            <a:r>
              <a:rPr lang="en-GB" sz="1900" dirty="0"/>
              <a:t> synagogues, </a:t>
            </a:r>
            <a:r>
              <a:rPr lang="en-GB" sz="1900" u="sng" dirty="0"/>
              <a:t>men and women sit together </a:t>
            </a:r>
            <a:r>
              <a:rPr lang="en-GB" sz="1900" dirty="0"/>
              <a:t>and </a:t>
            </a:r>
            <a:r>
              <a:rPr lang="en-GB" sz="1900" u="sng" dirty="0"/>
              <a:t>rabbis can be male or female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u="sng" dirty="0"/>
              <a:t>Orthodox</a:t>
            </a:r>
            <a:r>
              <a:rPr lang="en-GB" sz="1900" dirty="0"/>
              <a:t> worship follows more </a:t>
            </a:r>
            <a:r>
              <a:rPr lang="en-GB" sz="1900" u="sng" dirty="0"/>
              <a:t>traditional gender roles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 - </a:t>
            </a:r>
            <a:r>
              <a:rPr lang="en-GB" sz="1900" u="sng" dirty="0"/>
              <a:t>Reform</a:t>
            </a:r>
            <a:r>
              <a:rPr lang="en-GB" sz="1900" dirty="0"/>
              <a:t> Judaism gives men and women equal participation.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The Orthodox and Reform synagogues </a:t>
            </a:r>
            <a:r>
              <a:rPr lang="en-GB" sz="1900" b="1" dirty="0"/>
              <a:t>pray in different ways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- </a:t>
            </a:r>
            <a:r>
              <a:rPr lang="en-GB" sz="1900" u="sng" dirty="0"/>
              <a:t>Orthodox</a:t>
            </a:r>
            <a:r>
              <a:rPr lang="en-GB" sz="1900" dirty="0"/>
              <a:t> Judaism</a:t>
            </a:r>
            <a:r>
              <a:rPr lang="en-GB" sz="1900" b="1" dirty="0"/>
              <a:t> </a:t>
            </a:r>
            <a:r>
              <a:rPr lang="en-GB" sz="1900" u="sng" dirty="0"/>
              <a:t>minyan</a:t>
            </a:r>
            <a:r>
              <a:rPr lang="en-GB" sz="1900" b="1" dirty="0"/>
              <a:t> </a:t>
            </a:r>
            <a:r>
              <a:rPr lang="en-GB" sz="1900" dirty="0"/>
              <a:t>requires </a:t>
            </a:r>
            <a:r>
              <a:rPr lang="en-GB" sz="1900" u="sng" dirty="0"/>
              <a:t>10 adult men </a:t>
            </a:r>
            <a:r>
              <a:rPr lang="en-GB" sz="1900" dirty="0"/>
              <a:t>for a minyan.</a:t>
            </a:r>
            <a:br>
              <a:rPr lang="en-GB" sz="1900" dirty="0"/>
            </a:br>
            <a:r>
              <a:rPr lang="en-GB" sz="1900" dirty="0"/>
              <a:t>     - </a:t>
            </a:r>
            <a:r>
              <a:rPr lang="en-GB" sz="1900" u="sng" dirty="0"/>
              <a:t>Reform</a:t>
            </a:r>
            <a:r>
              <a:rPr lang="en-GB" sz="1900" dirty="0"/>
              <a:t> Judaism can </a:t>
            </a:r>
            <a:r>
              <a:rPr lang="en-GB" sz="1900" u="sng" dirty="0"/>
              <a:t> men and women can pray in a minyan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This affects who can take part in certain prayers and Torah readings.</a:t>
            </a:r>
          </a:p>
          <a:p>
            <a:pPr lvl="0"/>
            <a:r>
              <a:rPr lang="en-GB" sz="1900" dirty="0"/>
              <a:t>      - Shows </a:t>
            </a:r>
            <a:r>
              <a:rPr lang="en-GB" sz="1900" b="1" dirty="0"/>
              <a:t>Reform</a:t>
            </a:r>
            <a:r>
              <a:rPr lang="en-GB" sz="1900" dirty="0"/>
              <a:t> worship has </a:t>
            </a:r>
            <a:r>
              <a:rPr lang="en-GB" sz="1900" b="1" dirty="0"/>
              <a:t>adapted traditional practice </a:t>
            </a:r>
            <a:r>
              <a:rPr lang="en-GB" sz="1900" dirty="0"/>
              <a:t>to reflect </a:t>
            </a:r>
            <a:r>
              <a:rPr lang="en-GB" sz="1900" b="1" dirty="0"/>
              <a:t>equality between men and women</a:t>
            </a:r>
            <a:r>
              <a:rPr lang="en-GB" sz="1900" dirty="0"/>
              <a:t>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</a:t>
            </a:r>
            <a:r>
              <a:rPr lang="en-GB" sz="1900" b="1" dirty="0"/>
              <a:t>Music and the style of services are different.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- </a:t>
            </a:r>
            <a:r>
              <a:rPr lang="en-GB" sz="1900" u="sng" dirty="0"/>
              <a:t>Orthodox</a:t>
            </a:r>
            <a:r>
              <a:rPr lang="en-GB" sz="1900" dirty="0"/>
              <a:t> services usually have </a:t>
            </a:r>
            <a:r>
              <a:rPr lang="en-GB" sz="1900" u="sng" dirty="0"/>
              <a:t>unaccompanied singing </a:t>
            </a:r>
            <a:r>
              <a:rPr lang="en-GB" sz="1900" dirty="0"/>
              <a:t>and </a:t>
            </a:r>
            <a:r>
              <a:rPr lang="en-GB" sz="1900" u="sng" dirty="0"/>
              <a:t>no instruments.</a:t>
            </a:r>
            <a:br>
              <a:rPr lang="en-GB" sz="1900" u="sng" dirty="0"/>
            </a:br>
            <a:r>
              <a:rPr lang="en-GB" sz="1900" dirty="0"/>
              <a:t>     - </a:t>
            </a:r>
            <a:r>
              <a:rPr lang="en-GB" sz="1900" u="sng" dirty="0"/>
              <a:t>Reform</a:t>
            </a:r>
            <a:r>
              <a:rPr lang="en-GB" sz="1900" dirty="0"/>
              <a:t> services may use </a:t>
            </a:r>
            <a:r>
              <a:rPr lang="en-GB" sz="1900" u="sng" dirty="0"/>
              <a:t>instrumental music and mixed choirs.</a:t>
            </a:r>
            <a:br>
              <a:rPr lang="en-GB" sz="1900" u="sng" dirty="0"/>
            </a:br>
            <a:r>
              <a:rPr lang="en-GB" sz="1900" b="1" dirty="0"/>
              <a:t>E: - Orthodox</a:t>
            </a:r>
            <a:r>
              <a:rPr lang="en-GB" sz="1900" dirty="0"/>
              <a:t> Jews </a:t>
            </a:r>
            <a:r>
              <a:rPr lang="en-GB" sz="1900" b="1" dirty="0"/>
              <a:t>preserve traditional forms of worship.</a:t>
            </a:r>
          </a:p>
          <a:p>
            <a:pPr lvl="0"/>
            <a:r>
              <a:rPr lang="en-GB" sz="1900" dirty="0"/>
              <a:t>     - </a:t>
            </a:r>
            <a:r>
              <a:rPr lang="en-GB" sz="1900" b="1" dirty="0"/>
              <a:t>Reform</a:t>
            </a:r>
            <a:r>
              <a:rPr lang="en-GB" sz="1900" dirty="0"/>
              <a:t> services are often </a:t>
            </a:r>
            <a:r>
              <a:rPr lang="en-GB" sz="1900" b="1" dirty="0"/>
              <a:t>shorter and more adapted to modern life</a:t>
            </a:r>
            <a:r>
              <a:rPr lang="en-GB" sz="19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690229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59EFB-07DB-88DB-F2BF-4F32EE818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D99061-E0D2-9D9E-6658-BDBB64DD30B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Worship in the home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B7DC58C-2AB4-F92A-27D0-5877035E0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E210A7-2ED6-6B50-20B6-EEA478E8C5C7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how Jews celebrate Shabbat.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C3D017-B152-4C4B-4C4C-56BDA5113557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982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CC57C-E91D-FA28-0BAC-754A2C0DB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FD286D8-5E3C-0C5D-C10E-23D8D596B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D4CEFB-11E1-C2E4-0315-4D234D4B1683}"/>
              </a:ext>
            </a:extLst>
          </p:cNvPr>
          <p:cNvSpPr txBox="1"/>
          <p:nvPr/>
        </p:nvSpPr>
        <p:spPr>
          <a:xfrm>
            <a:off x="0" y="76200"/>
            <a:ext cx="1219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P:</a:t>
            </a:r>
            <a:r>
              <a:rPr lang="en-GB" sz="2600" dirty="0"/>
              <a:t> Jews celebrate Shabbat from </a:t>
            </a:r>
            <a:r>
              <a:rPr lang="en-GB" sz="2600" b="1" dirty="0"/>
              <a:t>Friday evening until Saturday night </a:t>
            </a:r>
            <a:r>
              <a:rPr lang="en-GB" sz="2600" dirty="0"/>
              <a:t>as a </a:t>
            </a:r>
            <a:r>
              <a:rPr lang="en-GB" sz="2600" b="1" dirty="0"/>
              <a:t>day of rest and worship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</a:t>
            </a:r>
            <a:r>
              <a:rPr lang="en-GB" sz="2600" dirty="0"/>
              <a:t> - </a:t>
            </a:r>
            <a:r>
              <a:rPr lang="en-GB" sz="2600" u="sng" dirty="0"/>
              <a:t>Ten Commandments</a:t>
            </a:r>
            <a:r>
              <a:rPr lang="en-GB" sz="2600" dirty="0"/>
              <a:t>: “</a:t>
            </a:r>
            <a:r>
              <a:rPr lang="en-GB" sz="2600" u="sng" dirty="0"/>
              <a:t>Remember the Sabbath </a:t>
            </a:r>
            <a:r>
              <a:rPr lang="en-GB" sz="2600" dirty="0"/>
              <a:t>day and keep it holy.”</a:t>
            </a:r>
          </a:p>
          <a:p>
            <a:r>
              <a:rPr lang="en-GB" sz="2600" dirty="0"/>
              <a:t>     </a:t>
            </a:r>
            <a:r>
              <a:rPr lang="en-GB" sz="2600" b="1" dirty="0"/>
              <a:t>- </a:t>
            </a:r>
            <a:r>
              <a:rPr lang="en-GB" sz="2600" dirty="0"/>
              <a:t>Before Friday sunset, the home is prepared and the </a:t>
            </a:r>
            <a:r>
              <a:rPr lang="en-GB" sz="2600" u="sng" dirty="0"/>
              <a:t>woman of the family lights two candles to welcome Shabbat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Orthodox Jews </a:t>
            </a:r>
            <a:r>
              <a:rPr lang="en-GB" sz="2600" b="1" dirty="0"/>
              <a:t>avoid work, such as driving </a:t>
            </a:r>
            <a:r>
              <a:rPr lang="en-GB" sz="2600" dirty="0"/>
              <a:t>or using electricity. </a:t>
            </a:r>
            <a:br>
              <a:rPr lang="en-GB" sz="2600" dirty="0"/>
            </a:br>
            <a:r>
              <a:rPr lang="en-GB" sz="2600" dirty="0"/>
              <a:t>     - Many families </a:t>
            </a:r>
            <a:r>
              <a:rPr lang="en-GB" sz="2600" b="1" dirty="0"/>
              <a:t>attend the synagogue Saturday morning.</a:t>
            </a:r>
          </a:p>
          <a:p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Jews celebrate Shabbat through a </a:t>
            </a:r>
            <a:r>
              <a:rPr lang="en-GB" sz="2600" b="1" dirty="0"/>
              <a:t>special family meal and rituals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</a:t>
            </a:r>
            <a:r>
              <a:rPr lang="en-GB" sz="2600" dirty="0"/>
              <a:t> - The </a:t>
            </a:r>
            <a:r>
              <a:rPr lang="en-GB" sz="2600" u="sng" dirty="0"/>
              <a:t>Kiddush prayer is said over wine</a:t>
            </a:r>
            <a:r>
              <a:rPr lang="en-GB" sz="2600" dirty="0"/>
              <a:t>.</a:t>
            </a:r>
          </a:p>
          <a:p>
            <a:pPr lvl="0"/>
            <a:r>
              <a:rPr lang="en-GB" sz="2600" dirty="0"/>
              <a:t>      - </a:t>
            </a:r>
            <a:r>
              <a:rPr lang="en-GB" sz="2600" u="sng" dirty="0"/>
              <a:t>Two challah loaves </a:t>
            </a:r>
            <a:r>
              <a:rPr lang="en-GB" sz="2600" dirty="0"/>
              <a:t>remember the </a:t>
            </a:r>
            <a:r>
              <a:rPr lang="en-GB" sz="2600" u="sng" dirty="0"/>
              <a:t>double portion of manna</a:t>
            </a:r>
            <a:r>
              <a:rPr lang="en-GB" sz="2600" dirty="0"/>
              <a:t> God provided in the desert.</a:t>
            </a:r>
          </a:p>
          <a:p>
            <a:pPr lvl="0"/>
            <a:r>
              <a:rPr lang="en-GB" sz="2600" b="1" dirty="0"/>
              <a:t>E: -</a:t>
            </a:r>
            <a:r>
              <a:rPr lang="en-GB" sz="2600" dirty="0"/>
              <a:t>These rituals separate Shabbat </a:t>
            </a:r>
            <a:r>
              <a:rPr lang="en-GB" sz="2600" b="1" dirty="0"/>
              <a:t>from the rest of the week and dedicates it to </a:t>
            </a:r>
            <a:r>
              <a:rPr lang="en-GB" sz="2600" dirty="0"/>
              <a:t>time for </a:t>
            </a:r>
            <a:r>
              <a:rPr lang="en-GB" sz="2600" b="1" dirty="0"/>
              <a:t>family, rest and closeness to God</a:t>
            </a:r>
            <a:r>
              <a:rPr lang="en-GB" sz="26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73918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D57EA-AEA7-7093-3CF8-B9B63C731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7E60D03-5DC1-5FC2-75AA-27D4AD76E6F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Worship in the home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3E8B190-B341-8D2C-BDEF-299CFD010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BFD25D-0364-A68F-2E07-F8827D019ED3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importance of Shabbat in Judaism.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E921F1-CE7C-5577-4190-9B99C8C6CE10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867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F97D1-8985-265E-E342-D28FB4F1E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15E10836-C7C9-C493-B40C-1C1AE66DD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CE5C8-BCE2-7FAD-CE97-27301D99FB72}"/>
              </a:ext>
            </a:extLst>
          </p:cNvPr>
          <p:cNvSpPr txBox="1"/>
          <p:nvPr/>
        </p:nvSpPr>
        <p:spPr>
          <a:xfrm>
            <a:off x="0" y="76200"/>
            <a:ext cx="121920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/>
              <a:t>P:</a:t>
            </a:r>
            <a:r>
              <a:rPr lang="en-GB" sz="1900" dirty="0"/>
              <a:t> Shabbat is important because </a:t>
            </a:r>
            <a:r>
              <a:rPr lang="en-GB" sz="1900" b="1" dirty="0"/>
              <a:t>keeping it is a mitzvah given by God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Ten Commandments: “Remember the Sabbath day and keep it holy.”</a:t>
            </a:r>
          </a:p>
          <a:p>
            <a:r>
              <a:rPr lang="en-GB" sz="1900" dirty="0"/>
              <a:t>      - </a:t>
            </a:r>
            <a:r>
              <a:rPr lang="en-GB" sz="1900" u="sng" dirty="0"/>
              <a:t>Moses covenant with God</a:t>
            </a:r>
            <a:br>
              <a:rPr lang="en-GB" sz="1900" dirty="0"/>
            </a:br>
            <a:r>
              <a:rPr lang="en-GB" sz="1900" b="1" dirty="0"/>
              <a:t>E: </a:t>
            </a:r>
            <a:r>
              <a:rPr lang="en-GB" sz="1900" dirty="0"/>
              <a:t>- Keeping Shabbat shows </a:t>
            </a:r>
            <a:r>
              <a:rPr lang="en-GB" sz="1900" b="1" dirty="0"/>
              <a:t>obedience to God</a:t>
            </a:r>
            <a:r>
              <a:rPr lang="en-GB" sz="1900" dirty="0"/>
              <a:t> and </a:t>
            </a:r>
            <a:r>
              <a:rPr lang="en-GB" sz="1900" b="1" dirty="0"/>
              <a:t>faithfulness to the covenant.</a:t>
            </a:r>
          </a:p>
          <a:p>
            <a:pPr lvl="0"/>
            <a:r>
              <a:rPr lang="en-GB" sz="1900" dirty="0"/>
              <a:t>     - Orthodox Jews may </a:t>
            </a:r>
            <a:r>
              <a:rPr lang="en-GB" sz="1900" b="1" dirty="0"/>
              <a:t>avoid work completely </a:t>
            </a:r>
            <a:r>
              <a:rPr lang="en-GB" sz="1900" dirty="0"/>
              <a:t>to keep the commandment. (No driving)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Shabbat is important because it </a:t>
            </a:r>
            <a:r>
              <a:rPr lang="en-GB" sz="1900" b="1" dirty="0"/>
              <a:t>reminds Jews that God is Creator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</a:t>
            </a:r>
            <a:r>
              <a:rPr lang="en-GB" sz="1900" u="sng" dirty="0"/>
              <a:t>In Genesis</a:t>
            </a:r>
            <a:r>
              <a:rPr lang="en-GB" sz="1900" dirty="0"/>
              <a:t>, </a:t>
            </a:r>
            <a:r>
              <a:rPr lang="en-GB" sz="1900" u="sng" dirty="0"/>
              <a:t>God</a:t>
            </a:r>
            <a:r>
              <a:rPr lang="en-GB" sz="1900" dirty="0"/>
              <a:t> created the world in six days and </a:t>
            </a:r>
            <a:r>
              <a:rPr lang="en-GB" sz="1900" u="sng" dirty="0"/>
              <a:t>rested on the seventh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Jews imitate God by </a:t>
            </a:r>
            <a:r>
              <a:rPr lang="en-GB" sz="1900" b="1" dirty="0"/>
              <a:t>resting from work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Gives </a:t>
            </a:r>
            <a:r>
              <a:rPr lang="en-GB" sz="1900" b="1" dirty="0"/>
              <a:t>time to appreciate God’s creation </a:t>
            </a:r>
            <a:r>
              <a:rPr lang="en-GB" sz="1900" dirty="0"/>
              <a:t>and </a:t>
            </a:r>
            <a:r>
              <a:rPr lang="en-GB" sz="1900" b="1" dirty="0"/>
              <a:t>thank God </a:t>
            </a:r>
            <a:r>
              <a:rPr lang="en-GB" sz="1900" dirty="0"/>
              <a:t>for providing for them.</a:t>
            </a:r>
          </a:p>
          <a:p>
            <a:pPr lvl="0"/>
            <a:endParaRPr lang="en-GB" sz="1900" dirty="0"/>
          </a:p>
          <a:p>
            <a:r>
              <a:rPr lang="en-GB" sz="1900" b="1" dirty="0"/>
              <a:t>P:</a:t>
            </a:r>
            <a:r>
              <a:rPr lang="en-GB" sz="1900" dirty="0"/>
              <a:t> Shabbat is important because it reminds </a:t>
            </a:r>
            <a:r>
              <a:rPr lang="en-GB" sz="1900" b="1" dirty="0"/>
              <a:t>Jews of their freedom and history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- Jews remember God freeing the Israelites from </a:t>
            </a:r>
            <a:r>
              <a:rPr lang="en-GB" sz="1900" b="1" dirty="0"/>
              <a:t>slavery in Egypt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dirty="0"/>
              <a:t>     - </a:t>
            </a:r>
            <a:r>
              <a:rPr lang="en-GB" sz="1900" u="sng" dirty="0"/>
              <a:t>Two challah loaves </a:t>
            </a:r>
            <a:r>
              <a:rPr lang="en-GB" sz="1900" dirty="0"/>
              <a:t>remember the </a:t>
            </a:r>
            <a:r>
              <a:rPr lang="en-GB" sz="1900" u="sng" dirty="0"/>
              <a:t>double portion of manna</a:t>
            </a:r>
            <a:r>
              <a:rPr lang="en-GB" sz="1900" dirty="0"/>
              <a:t> </a:t>
            </a:r>
            <a:r>
              <a:rPr lang="en-GB" sz="1900" b="1" u="sng" dirty="0"/>
              <a:t>God provided </a:t>
            </a:r>
            <a:r>
              <a:rPr lang="en-GB" sz="1900" dirty="0"/>
              <a:t>in the desert.</a:t>
            </a:r>
            <a:br>
              <a:rPr lang="en-GB" sz="1900" dirty="0"/>
            </a:br>
            <a:r>
              <a:rPr lang="en-GB" sz="1900" b="1" dirty="0"/>
              <a:t>E: - </a:t>
            </a:r>
            <a:r>
              <a:rPr lang="en-GB" sz="1900" dirty="0"/>
              <a:t>Reminds Jews that God </a:t>
            </a:r>
            <a:r>
              <a:rPr lang="en-GB" sz="1900" b="1" dirty="0"/>
              <a:t>protected and provided for</a:t>
            </a:r>
            <a:r>
              <a:rPr lang="en-GB" sz="1900" dirty="0"/>
              <a:t> their ancestors.</a:t>
            </a:r>
          </a:p>
          <a:p>
            <a:pPr lvl="0"/>
            <a:r>
              <a:rPr lang="en-GB" sz="1900" dirty="0"/>
              <a:t>      - Strengthens Jewish </a:t>
            </a:r>
            <a:r>
              <a:rPr lang="en-GB" sz="1900" b="1" dirty="0"/>
              <a:t>identity</a:t>
            </a:r>
            <a:r>
              <a:rPr lang="en-GB" sz="1900" dirty="0"/>
              <a:t> and their connection with previous generations.</a:t>
            </a:r>
          </a:p>
          <a:p>
            <a:endParaRPr lang="en-GB" sz="1900" b="1" dirty="0"/>
          </a:p>
          <a:p>
            <a:r>
              <a:rPr lang="en-GB" sz="1900" b="1" dirty="0"/>
              <a:t>P:</a:t>
            </a:r>
            <a:r>
              <a:rPr lang="en-GB" sz="1900" dirty="0"/>
              <a:t> Shabbat is important because it provides </a:t>
            </a:r>
            <a:r>
              <a:rPr lang="en-GB" sz="1900" b="1" dirty="0"/>
              <a:t>spiritual renewal and time together</a:t>
            </a:r>
            <a:r>
              <a:rPr lang="en-GB" sz="1900" dirty="0"/>
              <a:t>.</a:t>
            </a:r>
            <a:br>
              <a:rPr lang="en-GB" sz="1900" dirty="0"/>
            </a:br>
            <a:r>
              <a:rPr lang="en-GB" sz="1900" b="1" dirty="0"/>
              <a:t>E:</a:t>
            </a:r>
            <a:r>
              <a:rPr lang="en-GB" sz="1900" dirty="0"/>
              <a:t> Shabbat is a weekly day of </a:t>
            </a:r>
            <a:r>
              <a:rPr lang="en-GB" sz="1900" u="sng" dirty="0"/>
              <a:t>rest, prayer and family time.</a:t>
            </a:r>
          </a:p>
          <a:p>
            <a:r>
              <a:rPr lang="en-GB" sz="1900" b="1" dirty="0"/>
              <a:t>E: - </a:t>
            </a:r>
            <a:r>
              <a:rPr lang="en-GB" sz="1900" dirty="0"/>
              <a:t>Jews can put aside ordinary worries and focus on </a:t>
            </a:r>
            <a:r>
              <a:rPr lang="en-GB" sz="1900" b="1" dirty="0"/>
              <a:t>God</a:t>
            </a:r>
            <a:r>
              <a:rPr lang="en-GB" sz="1900" dirty="0"/>
              <a:t>.</a:t>
            </a:r>
          </a:p>
          <a:p>
            <a:pPr lvl="0"/>
            <a:r>
              <a:rPr lang="en-GB" sz="1900" dirty="0"/>
              <a:t>     - Families eat together and many Jews worship together at the </a:t>
            </a:r>
            <a:r>
              <a:rPr lang="en-GB" sz="1900" b="1" dirty="0"/>
              <a:t>synagogue</a:t>
            </a:r>
            <a:r>
              <a:rPr lang="en-GB" sz="1900" dirty="0"/>
              <a:t>.</a:t>
            </a:r>
          </a:p>
          <a:p>
            <a:r>
              <a:rPr lang="en-GB" sz="1900" dirty="0"/>
              <a:t>     - Strengthens both the </a:t>
            </a:r>
            <a:r>
              <a:rPr lang="en-GB" sz="1900" b="1" dirty="0"/>
              <a:t>family and Jewish community</a:t>
            </a:r>
            <a:r>
              <a:rPr lang="en-GB" sz="1900" dirty="0"/>
              <a:t>. </a:t>
            </a:r>
            <a:br>
              <a:rPr lang="en-GB" sz="1900" dirty="0"/>
            </a:br>
            <a:r>
              <a:rPr lang="en-GB" sz="1900" dirty="0"/>
              <a:t>     - Some Jews describe it as a taste of Olam</a:t>
            </a:r>
          </a:p>
        </p:txBody>
      </p:sp>
    </p:spTree>
    <p:extLst>
      <p:ext uri="{BB962C8B-B14F-4D97-AF65-F5344CB8AC3E}">
        <p14:creationId xmlns:p14="http://schemas.microsoft.com/office/powerpoint/2010/main" val="1609764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9FC34-F9E7-4AA4-A5FB-55CD86186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2CA0B45-0CD6-4853-EFBD-FB04EA117CD1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Worship in the home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7C8BE7A-FCEA-DDB1-9097-3B961415A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41E3AE-C6F0-8413-9165-939F02967010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ways in which Jews worship at home.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19CF13-298B-A2BE-753A-A9CD06B63279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007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65B37-4C30-38EE-E450-9530A70E9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48E5660-F906-9CED-E8A9-B119E3A30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8EDDF-4AE7-B10F-7100-B31B4167CBDC}"/>
              </a:ext>
            </a:extLst>
          </p:cNvPr>
          <p:cNvSpPr txBox="1"/>
          <p:nvPr/>
        </p:nvSpPr>
        <p:spPr>
          <a:xfrm>
            <a:off x="0" y="0"/>
            <a:ext cx="121920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Jews worship at home through </a:t>
            </a:r>
            <a:r>
              <a:rPr lang="en-GB" b="1" dirty="0"/>
              <a:t>daily prayer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Many Orthodox Jews say the </a:t>
            </a:r>
            <a:r>
              <a:rPr lang="en-GB" u="sng" dirty="0" err="1"/>
              <a:t>Modeh</a:t>
            </a:r>
            <a:r>
              <a:rPr lang="en-GB" u="sng" dirty="0"/>
              <a:t> Ani </a:t>
            </a:r>
            <a:r>
              <a:rPr lang="en-GB" dirty="0"/>
              <a:t>when they wake up, </a:t>
            </a:r>
            <a:r>
              <a:rPr lang="en-GB" u="sng" dirty="0"/>
              <a:t>thanking God for returning their soul after sleep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Starts the day by </a:t>
            </a:r>
            <a:r>
              <a:rPr lang="en-GB" b="1" dirty="0"/>
              <a:t>praising and thanking God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Reminds Jews that </a:t>
            </a:r>
            <a:r>
              <a:rPr lang="en-GB" b="1" dirty="0"/>
              <a:t>life is a gift from God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Helps Jews develop a </a:t>
            </a:r>
            <a:r>
              <a:rPr lang="en-GB" b="1" dirty="0"/>
              <a:t>personal relationship with God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Jews worship at home by using the </a:t>
            </a:r>
            <a:r>
              <a:rPr lang="en-GB" b="1" u="sng" dirty="0"/>
              <a:t>siddur and reciting the Shema</a:t>
            </a:r>
            <a:r>
              <a:rPr lang="en-GB" u="sng" dirty="0"/>
              <a:t>.</a:t>
            </a:r>
            <a:br>
              <a:rPr lang="en-GB" u="sng" dirty="0"/>
            </a:br>
            <a:r>
              <a:rPr lang="en-GB" b="1" dirty="0"/>
              <a:t>E:</a:t>
            </a:r>
            <a:r>
              <a:rPr lang="en-GB" dirty="0"/>
              <a:t> The </a:t>
            </a:r>
            <a:r>
              <a:rPr lang="en-GB" u="sng" dirty="0"/>
              <a:t>siddur</a:t>
            </a:r>
            <a:r>
              <a:rPr lang="en-GB" dirty="0"/>
              <a:t> contains set </a:t>
            </a:r>
            <a:r>
              <a:rPr lang="en-GB" u="sng" dirty="0"/>
              <a:t>daily prayers</a:t>
            </a:r>
            <a:r>
              <a:rPr lang="en-GB" dirty="0"/>
              <a:t>, including the </a:t>
            </a:r>
            <a:r>
              <a:rPr lang="en-GB" u="sng" dirty="0"/>
              <a:t>Shema</a:t>
            </a:r>
            <a:r>
              <a:rPr lang="en-GB" dirty="0"/>
              <a:t>: </a:t>
            </a:r>
            <a:r>
              <a:rPr lang="en-GB" u="sng" dirty="0"/>
              <a:t>“The LORD our God, the LORD is one.”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Reminds Jews of </a:t>
            </a:r>
            <a:r>
              <a:rPr lang="en-GB" b="1" dirty="0"/>
              <a:t>monotheism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Helps Jews </a:t>
            </a:r>
            <a:r>
              <a:rPr lang="en-GB" b="1" dirty="0"/>
              <a:t>pray in the same way as the wider Jewish community</a:t>
            </a:r>
            <a:r>
              <a:rPr lang="en-GB" dirty="0"/>
              <a:t>, even when at home.</a:t>
            </a:r>
          </a:p>
          <a:p>
            <a:pPr lvl="0"/>
            <a:r>
              <a:rPr lang="en-GB" dirty="0"/>
              <a:t>     - The Shema reminds Jews to remain </a:t>
            </a:r>
            <a:r>
              <a:rPr lang="en-GB" b="1" dirty="0"/>
              <a:t>faithful to God and the mitzvot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Jews worship at home through the </a:t>
            </a:r>
            <a:r>
              <a:rPr lang="en-GB" b="1" dirty="0"/>
              <a:t>mezuzah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- </a:t>
            </a:r>
            <a:r>
              <a:rPr lang="en-GB" u="sng" dirty="0"/>
              <a:t>Small Box that contains Shema prayer on every door post (Except the toilet)</a:t>
            </a:r>
            <a:br>
              <a:rPr lang="en-GB" u="sng" dirty="0"/>
            </a:br>
            <a:r>
              <a:rPr lang="en-GB" dirty="0"/>
              <a:t>     - Deuteronomy</a:t>
            </a:r>
            <a:r>
              <a:rPr lang="en-GB" b="1" dirty="0"/>
              <a:t>:</a:t>
            </a:r>
            <a:r>
              <a:rPr lang="en-GB" dirty="0"/>
              <a:t> “Inscribe them on the doorposts of your house.”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Jews may </a:t>
            </a:r>
            <a:r>
              <a:rPr lang="en-GB" b="1" dirty="0"/>
              <a:t>touch it and kiss their fingers as they pass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Reminds the family to </a:t>
            </a:r>
            <a:r>
              <a:rPr lang="en-GB" b="1" dirty="0"/>
              <a:t>love God and live according to his commandments</a:t>
            </a:r>
            <a:r>
              <a:rPr lang="en-GB" dirty="0"/>
              <a:t> </a:t>
            </a:r>
            <a:r>
              <a:rPr lang="en-GB" b="1" dirty="0"/>
              <a:t>throughout daily life.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Jews worship at home by </a:t>
            </a:r>
            <a:r>
              <a:rPr lang="en-GB" b="1" dirty="0"/>
              <a:t>celebrating Shabbat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sz="2000" dirty="0"/>
              <a:t>Shabbat from </a:t>
            </a:r>
            <a:r>
              <a:rPr lang="en-GB" sz="2000" u="sng" dirty="0"/>
              <a:t>Friday evening until Saturday night </a:t>
            </a:r>
            <a:r>
              <a:rPr lang="en-GB" sz="2000" dirty="0"/>
              <a:t>as a </a:t>
            </a:r>
            <a:r>
              <a:rPr lang="en-GB" sz="2000" u="sng" dirty="0"/>
              <a:t>day of rest and worship</a:t>
            </a:r>
            <a:r>
              <a:rPr lang="en-GB" sz="2000" dirty="0"/>
              <a:t>.</a:t>
            </a:r>
          </a:p>
          <a:p>
            <a:r>
              <a:rPr lang="en-GB" sz="2000" dirty="0"/>
              <a:t>      - </a:t>
            </a:r>
            <a:r>
              <a:rPr lang="en-GB" sz="2000" u="sng" dirty="0"/>
              <a:t>Ten Commandments</a:t>
            </a:r>
            <a:r>
              <a:rPr lang="en-GB" sz="2000" dirty="0"/>
              <a:t>: “</a:t>
            </a:r>
            <a:r>
              <a:rPr lang="en-GB" sz="2000" u="sng" dirty="0"/>
              <a:t>Remember the Sabbath </a:t>
            </a:r>
            <a:r>
              <a:rPr lang="en-GB" sz="2000" dirty="0"/>
              <a:t>day and keep it holy.”</a:t>
            </a:r>
          </a:p>
          <a:p>
            <a:r>
              <a:rPr lang="en-GB" b="1" dirty="0"/>
              <a:t>E: - </a:t>
            </a:r>
            <a:r>
              <a:rPr lang="en-GB" dirty="0"/>
              <a:t>Makes the home a place of </a:t>
            </a:r>
            <a:r>
              <a:rPr lang="en-GB" b="1" dirty="0"/>
              <a:t>worship and holiness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     - Gives families time to </a:t>
            </a:r>
            <a:r>
              <a:rPr lang="en-GB" b="1" dirty="0"/>
              <a:t>rest, pray and focus on God together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Helps Jews </a:t>
            </a:r>
            <a:r>
              <a:rPr lang="en-GB" b="1" dirty="0"/>
              <a:t>follow Gods commandments</a:t>
            </a:r>
          </a:p>
        </p:txBody>
      </p:sp>
    </p:spTree>
    <p:extLst>
      <p:ext uri="{BB962C8B-B14F-4D97-AF65-F5344CB8AC3E}">
        <p14:creationId xmlns:p14="http://schemas.microsoft.com/office/powerpoint/2010/main" val="1928953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E006-EF56-AAAB-0B75-AEC6C5DEA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2B22399-A837-0336-D1A5-370032FD92C9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2) Worship in the home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3AC8021-283E-722E-13C2-5F4685DDF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4500BE-48A7-DDDA-1D47-CFF6113A9567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‘Shabbat is the most important celebration for Jews’.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445715-DA74-C3E8-1B1F-E15CBCFD3B1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132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4C591-6429-5FCA-D8F7-42DC21DCC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9B82B21-4B85-6321-047F-6F6F8BFA3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AE1614-4E0B-B192-42CE-596A6302B626}"/>
              </a:ext>
            </a:extLst>
          </p:cNvPr>
          <p:cNvSpPr txBox="1"/>
          <p:nvPr/>
        </p:nvSpPr>
        <p:spPr>
          <a:xfrm>
            <a:off x="0" y="0"/>
            <a:ext cx="1219200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agree:</a:t>
            </a:r>
            <a:r>
              <a:rPr lang="en-GB" sz="1600" dirty="0"/>
              <a:t> Shabbat is the most important celebration because </a:t>
            </a:r>
            <a:r>
              <a:rPr lang="en-GB" sz="1600" b="1" dirty="0"/>
              <a:t>keeping it is a commandment from God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b="1" dirty="0"/>
              <a:t>Ten Commandments:</a:t>
            </a:r>
            <a:r>
              <a:rPr lang="en-GB" sz="1600" dirty="0"/>
              <a:t> “Remember the Sabbath day and keep it holy.”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Shabbat is part of the </a:t>
            </a:r>
            <a:r>
              <a:rPr lang="en-GB" sz="1600" b="1" dirty="0"/>
              <a:t>Mosaic covenant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Jews show </a:t>
            </a:r>
            <a:r>
              <a:rPr lang="en-GB" sz="1600" b="1" dirty="0"/>
              <a:t>obedience to God</a:t>
            </a:r>
            <a:r>
              <a:rPr lang="en-GB" sz="1600" dirty="0"/>
              <a:t> by resting and worshipping.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Shabbat could be the most important celebration because it is </a:t>
            </a:r>
            <a:r>
              <a:rPr lang="en-GB" sz="1600" b="1" dirty="0"/>
              <a:t>directly commanded by God.</a:t>
            </a:r>
          </a:p>
          <a:p>
            <a:pPr lvl="0"/>
            <a:endParaRPr lang="en-GB" sz="1600" b="1" dirty="0"/>
          </a:p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disagree:</a:t>
            </a:r>
            <a:r>
              <a:rPr lang="en-GB" sz="1600" dirty="0"/>
              <a:t> </a:t>
            </a:r>
            <a:r>
              <a:rPr lang="en-GB" sz="1600" b="1" dirty="0"/>
              <a:t>Yom Kippur</a:t>
            </a:r>
            <a:r>
              <a:rPr lang="en-GB" sz="1600" dirty="0"/>
              <a:t> may be more important because it is the </a:t>
            </a:r>
            <a:r>
              <a:rPr lang="en-GB" sz="1600" b="1" dirty="0"/>
              <a:t>holiest day of the Jewish year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Yom Kippur is the “Day of Atonement” </a:t>
            </a:r>
            <a:r>
              <a:rPr lang="en-GB" sz="1600" dirty="0"/>
              <a:t>and a </a:t>
            </a:r>
            <a:r>
              <a:rPr lang="en-GB" sz="1600" u="sng" dirty="0"/>
              <a:t>day Jews repent for sins.</a:t>
            </a:r>
            <a:br>
              <a:rPr lang="en-GB" sz="1600" u="sng" dirty="0"/>
            </a:br>
            <a:r>
              <a:rPr lang="en-GB" sz="1600" b="1" dirty="0"/>
              <a:t>E: - </a:t>
            </a:r>
            <a:r>
              <a:rPr lang="en-GB" sz="1600" dirty="0"/>
              <a:t>Jews may </a:t>
            </a:r>
            <a:r>
              <a:rPr lang="en-GB" sz="1600" b="1" dirty="0"/>
              <a:t>fast</a:t>
            </a:r>
            <a:r>
              <a:rPr lang="en-GB" sz="1600" dirty="0"/>
              <a:t> and </a:t>
            </a:r>
            <a:r>
              <a:rPr lang="en-GB" sz="1600" b="1" dirty="0"/>
              <a:t>spend much of the day in prayer.</a:t>
            </a:r>
          </a:p>
          <a:p>
            <a:pPr lvl="0"/>
            <a:r>
              <a:rPr lang="en-GB" sz="1600" dirty="0"/>
              <a:t>     - They ask </a:t>
            </a:r>
            <a:r>
              <a:rPr lang="en-GB" sz="1600" b="1" dirty="0"/>
              <a:t>God and other people for forgiveness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Synagogues may hold </a:t>
            </a:r>
            <a:r>
              <a:rPr lang="en-GB" sz="1600" b="1" dirty="0"/>
              <a:t>five prayer services</a:t>
            </a:r>
            <a:r>
              <a:rPr lang="en-GB" sz="1600" dirty="0"/>
              <a:t>, ending with </a:t>
            </a:r>
            <a:r>
              <a:rPr lang="en-GB" sz="1600" b="1" dirty="0" err="1"/>
              <a:t>Neillah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Yom Kippur could be more important because it </a:t>
            </a:r>
            <a:r>
              <a:rPr lang="en-GB" sz="1600" b="1" dirty="0"/>
              <a:t>focuses on repentance and restoring the relationship with God. 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agree:</a:t>
            </a:r>
            <a:r>
              <a:rPr lang="en-GB" sz="1600" dirty="0"/>
              <a:t> Shabbat brings family together and time to </a:t>
            </a:r>
            <a:r>
              <a:rPr lang="en-GB" sz="1600" b="1" dirty="0"/>
              <a:t>worship God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At home Jews light </a:t>
            </a:r>
            <a:r>
              <a:rPr lang="en-GB" sz="1600" b="1" dirty="0"/>
              <a:t>two Shabbat candles</a:t>
            </a:r>
            <a:r>
              <a:rPr lang="en-GB" sz="1600" dirty="0"/>
              <a:t>, say </a:t>
            </a:r>
            <a:r>
              <a:rPr lang="en-GB" sz="1600" b="1" dirty="0"/>
              <a:t>Kiddush prayer over wine</a:t>
            </a:r>
            <a:r>
              <a:rPr lang="en-GB" sz="1600" dirty="0"/>
              <a:t> and share </a:t>
            </a:r>
            <a:r>
              <a:rPr lang="en-GB" sz="1600" b="1" dirty="0"/>
              <a:t>two challah loaves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Some Jews describe Shabbat as a </a:t>
            </a:r>
            <a:r>
              <a:rPr lang="en-GB" sz="1600" b="1" dirty="0"/>
              <a:t>“taste of Olam Ha-Ba”</a:t>
            </a:r>
            <a:r>
              <a:rPr lang="en-GB" sz="1600" dirty="0"/>
              <a:t> — the world to come.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Shabbat allows Jews to </a:t>
            </a:r>
            <a:r>
              <a:rPr lang="en-GB" sz="1600" b="1" dirty="0"/>
              <a:t>stop ordinary work and focus on God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The family celebrates and worships together, helping </a:t>
            </a:r>
            <a:r>
              <a:rPr lang="en-GB" sz="1600" b="1" dirty="0"/>
              <a:t>pass Judaism to the next generation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Shabbat could be the most important celebration because it regularly strengthens a Jew’s relationship with </a:t>
            </a:r>
            <a:r>
              <a:rPr lang="en-GB" sz="1600" b="1" dirty="0"/>
              <a:t>God, family and community</a:t>
            </a:r>
            <a:r>
              <a:rPr lang="en-GB" sz="1600" dirty="0"/>
              <a:t>. </a:t>
            </a:r>
          </a:p>
          <a:p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Some Jews </a:t>
            </a:r>
            <a:r>
              <a:rPr lang="en-GB" sz="1600" b="1" dirty="0"/>
              <a:t>disagree:</a:t>
            </a:r>
            <a:r>
              <a:rPr lang="en-GB" sz="1600" dirty="0"/>
              <a:t> </a:t>
            </a:r>
            <a:r>
              <a:rPr lang="en-GB" sz="1600" b="1" dirty="0"/>
              <a:t>Pesach</a:t>
            </a:r>
            <a:r>
              <a:rPr lang="en-GB" sz="1600" dirty="0"/>
              <a:t> could be more important because it remembers one of the most important events in Jewish history.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b="1" dirty="0"/>
              <a:t>Exodus:</a:t>
            </a:r>
            <a:r>
              <a:rPr lang="en-GB" sz="1600" dirty="0"/>
              <a:t> Jews are commanded to remember their escape from </a:t>
            </a:r>
            <a:r>
              <a:rPr lang="en-GB" sz="1600" b="1" dirty="0"/>
              <a:t>slavery in Egypt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The </a:t>
            </a:r>
            <a:r>
              <a:rPr lang="en-GB" sz="1600" b="1" dirty="0"/>
              <a:t>Seder meal</a:t>
            </a:r>
            <a:r>
              <a:rPr lang="en-GB" sz="1600" dirty="0"/>
              <a:t> retells the Exodus using the </a:t>
            </a:r>
            <a:r>
              <a:rPr lang="en-GB" sz="1600" b="1" dirty="0"/>
              <a:t>Haggadah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Foods such as </a:t>
            </a:r>
            <a:r>
              <a:rPr lang="en-GB" sz="1600" b="1" dirty="0"/>
              <a:t>matzah and bitter herbs</a:t>
            </a:r>
            <a:r>
              <a:rPr lang="en-GB" sz="1600" dirty="0"/>
              <a:t> help Jews remember slavery and freedom.</a:t>
            </a:r>
          </a:p>
          <a:p>
            <a:pPr lvl="0"/>
            <a:r>
              <a:rPr lang="en-GB" sz="1600" dirty="0"/>
              <a:t>     - Pesach reminds Jews how </a:t>
            </a:r>
            <a:r>
              <a:rPr lang="en-GB" sz="1600" b="1" dirty="0"/>
              <a:t>God rescued and protected the Israelites.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Pesach could be the most important celebration because it remembers the freedom and origins of the Jewish people. </a:t>
            </a:r>
          </a:p>
          <a:p>
            <a:r>
              <a:rPr lang="en-GB" sz="1600" b="1" dirty="0"/>
              <a:t>In conclusion, the strongest argument is …. Because …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800308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BFC12-D56B-996B-02DC-8707C860F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CCF33DE-CFC4-242D-0DA6-F797EC44FBEE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Items Worn in worship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12F3EA5-7987-4297-59F4-9951D1C6C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95862-735F-40F6-2F21-6D30E21F96DE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religious items worn for Jewish worship.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F3A245-3196-3D25-D886-340F73EE98B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851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45E62-0336-6174-53CB-ECE3007E5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1A28A277-CF2C-9B5A-5F82-3F8A554CF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91180-148A-F4E7-5FAD-E927DC4200E1}"/>
              </a:ext>
            </a:extLst>
          </p:cNvPr>
          <p:cNvSpPr txBox="1"/>
          <p:nvPr/>
        </p:nvSpPr>
        <p:spPr>
          <a:xfrm>
            <a:off x="0" y="0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 </a:t>
            </a:r>
            <a:r>
              <a:rPr lang="en-GB" sz="2800" b="1" dirty="0"/>
              <a:t>Tallit</a:t>
            </a:r>
            <a:r>
              <a:rPr lang="en-GB" sz="2800" dirty="0"/>
              <a:t>, a Jewish </a:t>
            </a:r>
            <a:r>
              <a:rPr lang="en-GB" sz="2800" b="1" dirty="0"/>
              <a:t>prayer shawl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It has </a:t>
            </a:r>
            <a:r>
              <a:rPr lang="en-GB" sz="2800" u="sng" dirty="0"/>
              <a:t>tzitzit</a:t>
            </a:r>
            <a:r>
              <a:rPr lang="en-GB" sz="2800" dirty="0"/>
              <a:t> (fringes) attached to its corners.</a:t>
            </a:r>
            <a:br>
              <a:rPr lang="en-GB" sz="2800" dirty="0"/>
            </a:br>
            <a:r>
              <a:rPr lang="en-GB" sz="2800" dirty="0"/>
              <a:t>     - Commanded to wear fringes to </a:t>
            </a:r>
            <a:r>
              <a:rPr lang="en-GB" sz="2800" u="sng" dirty="0"/>
              <a:t>“remember all the commandments.”</a:t>
            </a:r>
            <a:br>
              <a:rPr lang="en-GB" sz="2800" u="sng" dirty="0"/>
            </a:br>
            <a:r>
              <a:rPr lang="en-GB" sz="2800" b="1" dirty="0"/>
              <a:t>E: - </a:t>
            </a:r>
            <a:r>
              <a:rPr lang="en-GB" sz="2800" dirty="0"/>
              <a:t>The tzitzit remind Jews of the </a:t>
            </a:r>
            <a:r>
              <a:rPr lang="en-GB" sz="2800" b="1" dirty="0"/>
              <a:t>613 mitzvot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Wearing the tallit helps Jews </a:t>
            </a:r>
            <a:r>
              <a:rPr lang="en-GB" sz="2800" b="1" dirty="0"/>
              <a:t>focus on God and obedience to his laws</a:t>
            </a:r>
            <a:r>
              <a:rPr lang="en-GB" sz="2800" dirty="0"/>
              <a:t> during prayer.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</a:t>
            </a:r>
            <a:r>
              <a:rPr lang="en-GB" sz="2800" b="1" dirty="0"/>
              <a:t>Tefillin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Tefillin are </a:t>
            </a:r>
            <a:r>
              <a:rPr lang="en-GB" sz="2800" u="sng" dirty="0"/>
              <a:t>two small leather boxes </a:t>
            </a:r>
            <a:r>
              <a:rPr lang="en-GB" sz="2800" dirty="0"/>
              <a:t>containing passages from the </a:t>
            </a:r>
            <a:r>
              <a:rPr lang="en-GB" sz="2800" u="sng" dirty="0"/>
              <a:t>Shema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One is </a:t>
            </a:r>
            <a:r>
              <a:rPr lang="en-GB" sz="2800" b="1" u="sng" dirty="0"/>
              <a:t>strapped to the </a:t>
            </a:r>
            <a:r>
              <a:rPr lang="en-GB" sz="2800" u="sng" dirty="0"/>
              <a:t>head</a:t>
            </a:r>
            <a:r>
              <a:rPr lang="en-GB" sz="2800" b="1" u="sng" dirty="0"/>
              <a:t> </a:t>
            </a:r>
            <a:r>
              <a:rPr lang="en-GB" sz="2800" dirty="0"/>
              <a:t>and one to the </a:t>
            </a:r>
            <a:r>
              <a:rPr lang="en-GB" sz="2800" u="sng" dirty="0"/>
              <a:t>arm near the heart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 box on the </a:t>
            </a:r>
            <a:r>
              <a:rPr lang="en-GB" sz="2800" b="1" dirty="0"/>
              <a:t>head</a:t>
            </a:r>
            <a:r>
              <a:rPr lang="en-GB" sz="2800" dirty="0"/>
              <a:t> reminds Jews to </a:t>
            </a:r>
            <a:r>
              <a:rPr lang="en-GB" sz="2800" b="1" dirty="0"/>
              <a:t>serve God with their thoughts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The box near the </a:t>
            </a:r>
            <a:r>
              <a:rPr lang="en-GB" sz="2800" b="1" dirty="0"/>
              <a:t>heart</a:t>
            </a:r>
            <a:r>
              <a:rPr lang="en-GB" sz="2800" dirty="0"/>
              <a:t> reminds Jews to </a:t>
            </a:r>
            <a:r>
              <a:rPr lang="en-GB" sz="2800" b="1" dirty="0"/>
              <a:t>serve God through their love and actions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Traditionally worn by </a:t>
            </a:r>
            <a:r>
              <a:rPr lang="en-GB" sz="2800" b="1" dirty="0"/>
              <a:t>Orthodox Jewish men during weekday morning prayer</a:t>
            </a:r>
            <a:r>
              <a:rPr lang="en-GB" sz="28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678886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57B62-57A1-18A4-12C2-E6E71D590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8288AC-5B55-685C-EA48-4E9999B0CC3A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Items Worn in worship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6993741-D86E-EC81-1AC1-32CFDF977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E7CB26-DC47-DD99-8944-7EBBB6599256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importance of items worn during Jewish worship.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5D9542-2941-2DB5-210E-717DD77EA71E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971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AEC7F-4F9D-61FF-2439-35E04DB53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CAD1C7BB-0C91-BB87-29E4-7972DEBE4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29DDA-18BE-4F66-72B1-73B092AC9BDF}"/>
              </a:ext>
            </a:extLst>
          </p:cNvPr>
          <p:cNvSpPr txBox="1"/>
          <p:nvPr/>
        </p:nvSpPr>
        <p:spPr>
          <a:xfrm>
            <a:off x="0" y="-11875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P:</a:t>
            </a:r>
            <a:r>
              <a:rPr lang="en-GB" sz="2000" dirty="0"/>
              <a:t> </a:t>
            </a:r>
            <a:r>
              <a:rPr lang="en-GB" sz="2000" b="1" dirty="0"/>
              <a:t>kippah</a:t>
            </a:r>
            <a:r>
              <a:rPr lang="en-GB" sz="2000" dirty="0"/>
              <a:t> is important because it shows </a:t>
            </a:r>
            <a:r>
              <a:rPr lang="en-GB" sz="2000" b="1" dirty="0"/>
              <a:t>respect for God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It is worn on the </a:t>
            </a:r>
            <a:r>
              <a:rPr lang="en-GB" sz="2000" u="sng" dirty="0"/>
              <a:t>highest point of the head</a:t>
            </a:r>
            <a:r>
              <a:rPr lang="en-GB" sz="2000" dirty="0"/>
              <a:t>, reminding Jews that </a:t>
            </a:r>
            <a:r>
              <a:rPr lang="en-GB" sz="2000" u="sng" dirty="0"/>
              <a:t>God is above them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Shows God is </a:t>
            </a:r>
            <a:r>
              <a:rPr lang="en-GB" sz="2000" b="1" dirty="0"/>
              <a:t>greater than humans</a:t>
            </a:r>
            <a:r>
              <a:rPr lang="en-GB" sz="2000" dirty="0"/>
              <a:t> and deserves respect.</a:t>
            </a:r>
          </a:p>
          <a:p>
            <a:pPr lvl="0"/>
            <a:r>
              <a:rPr lang="en-GB" sz="2000" dirty="0"/>
              <a:t>     - Helps Jews approach prayer with </a:t>
            </a:r>
            <a:r>
              <a:rPr lang="en-GB" sz="2000" b="1" dirty="0"/>
              <a:t>humility and reverence</a:t>
            </a:r>
            <a:r>
              <a:rPr lang="en-GB" sz="2000" dirty="0"/>
              <a:t>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The </a:t>
            </a:r>
            <a:r>
              <a:rPr lang="en-GB" sz="2000" b="1" dirty="0"/>
              <a:t>tallit and tzitzit</a:t>
            </a:r>
            <a:r>
              <a:rPr lang="en-GB" sz="2000" dirty="0"/>
              <a:t> are important because they remind Jews to </a:t>
            </a:r>
            <a:r>
              <a:rPr lang="en-GB" sz="2000" b="1" dirty="0"/>
              <a:t>follow the mitzvot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b="1" dirty="0"/>
              <a:t> - </a:t>
            </a:r>
            <a:r>
              <a:rPr lang="en-GB" sz="2000" dirty="0"/>
              <a:t>The </a:t>
            </a:r>
            <a:r>
              <a:rPr lang="en-GB" sz="2000" u="sng" dirty="0"/>
              <a:t>tzitzit</a:t>
            </a:r>
            <a:r>
              <a:rPr lang="en-GB" sz="2000" dirty="0"/>
              <a:t> represent the</a:t>
            </a:r>
            <a:r>
              <a:rPr lang="en-GB" sz="2000" b="1" u="sng" dirty="0"/>
              <a:t> 613 mitzvot. </a:t>
            </a:r>
            <a:br>
              <a:rPr lang="en-GB" sz="2000" dirty="0"/>
            </a:br>
            <a:r>
              <a:rPr lang="en-GB" sz="2000" dirty="0"/>
              <a:t>      - </a:t>
            </a:r>
            <a:r>
              <a:rPr lang="en-GB" sz="2000" u="sng" dirty="0"/>
              <a:t>Book of Numbers: </a:t>
            </a:r>
            <a:r>
              <a:rPr lang="en-GB" sz="2000" dirty="0"/>
              <a:t>Jews should wear fringes so they can </a:t>
            </a:r>
            <a:r>
              <a:rPr lang="en-GB" sz="2000" u="sng" dirty="0"/>
              <a:t>“remember all the commandments.”</a:t>
            </a:r>
            <a:br>
              <a:rPr lang="en-GB" sz="2000" dirty="0"/>
            </a:br>
            <a:r>
              <a:rPr lang="en-GB" sz="2000" b="1" dirty="0"/>
              <a:t>E: </a:t>
            </a:r>
            <a:r>
              <a:rPr lang="en-GB" sz="2000" dirty="0"/>
              <a:t>- Reminds Jews that worship should affect </a:t>
            </a:r>
            <a:r>
              <a:rPr lang="en-GB" sz="2000" b="1" dirty="0"/>
              <a:t>how they live every day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Shows obedience to </a:t>
            </a:r>
            <a:r>
              <a:rPr lang="en-GB" sz="2000" b="1" dirty="0"/>
              <a:t>God’s law (The Mitzvot)</a:t>
            </a:r>
            <a:r>
              <a:rPr lang="en-GB" sz="2000" dirty="0"/>
              <a:t>.</a:t>
            </a:r>
          </a:p>
          <a:p>
            <a:endParaRPr lang="en-GB" sz="2000" b="1" dirty="0"/>
          </a:p>
          <a:p>
            <a:pPr lvl="0"/>
            <a:r>
              <a:rPr lang="en-GB" sz="2000" b="1" dirty="0"/>
              <a:t>P:</a:t>
            </a:r>
            <a:r>
              <a:rPr lang="en-GB" sz="2000" dirty="0"/>
              <a:t> </a:t>
            </a:r>
            <a:r>
              <a:rPr lang="en-GB" sz="2000" b="1" dirty="0"/>
              <a:t>Tefillin</a:t>
            </a:r>
            <a:r>
              <a:rPr lang="en-GB" sz="2000" dirty="0"/>
              <a:t> are important because they remind Jews to </a:t>
            </a:r>
            <a:r>
              <a:rPr lang="en-GB" sz="2000" b="1" dirty="0"/>
              <a:t>love and serve God with their whole self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E&amp;E:</a:t>
            </a:r>
            <a:r>
              <a:rPr lang="en-GB" sz="2000" dirty="0"/>
              <a:t> - The box on the </a:t>
            </a:r>
            <a:r>
              <a:rPr lang="en-GB" sz="2000" u="sng" dirty="0"/>
              <a:t>HAED</a:t>
            </a:r>
            <a:r>
              <a:rPr lang="en-GB" sz="2000" dirty="0"/>
              <a:t> reminds Jews to </a:t>
            </a:r>
            <a:r>
              <a:rPr lang="en-GB" sz="2000" b="1" u="sng" dirty="0"/>
              <a:t>serve God with their thoughts</a:t>
            </a:r>
            <a:r>
              <a:rPr lang="en-GB" sz="2000" b="1" dirty="0"/>
              <a:t>.</a:t>
            </a:r>
          </a:p>
          <a:p>
            <a:pPr lvl="0"/>
            <a:r>
              <a:rPr lang="en-GB" sz="2000" dirty="0"/>
              <a:t>     - The box near the </a:t>
            </a:r>
            <a:r>
              <a:rPr lang="en-GB" sz="2000" u="sng" dirty="0"/>
              <a:t>HEART</a:t>
            </a:r>
            <a:r>
              <a:rPr lang="en-GB" sz="2000" dirty="0"/>
              <a:t> reminds Jews to </a:t>
            </a:r>
            <a:r>
              <a:rPr lang="en-GB" sz="2000" b="1" u="sng" dirty="0"/>
              <a:t>serve God through love and actions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The boxes contain passages from the </a:t>
            </a:r>
            <a:r>
              <a:rPr lang="en-GB" sz="2000" u="sng" dirty="0"/>
              <a:t>Shema</a:t>
            </a:r>
            <a:r>
              <a:rPr lang="en-GB" sz="2000" dirty="0"/>
              <a:t>, connecting </a:t>
            </a:r>
            <a:r>
              <a:rPr lang="en-GB" sz="2000" b="1" u="sng" dirty="0"/>
              <a:t>worship to belief in one God.</a:t>
            </a:r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P:</a:t>
            </a:r>
            <a:r>
              <a:rPr lang="en-GB" sz="2000" dirty="0"/>
              <a:t> Items worn for worship are important because they </a:t>
            </a:r>
            <a:r>
              <a:rPr lang="en-GB" sz="2000" b="1" dirty="0"/>
              <a:t>strengthen</a:t>
            </a:r>
            <a:r>
              <a:rPr lang="en-GB" sz="2000" dirty="0"/>
              <a:t> </a:t>
            </a:r>
            <a:r>
              <a:rPr lang="en-GB" sz="2000" b="1" dirty="0"/>
              <a:t>Jewish identity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The </a:t>
            </a:r>
            <a:r>
              <a:rPr lang="en-GB" sz="2000" u="sng" dirty="0"/>
              <a:t>kippah</a:t>
            </a:r>
            <a:r>
              <a:rPr lang="en-GB" sz="2000" dirty="0"/>
              <a:t> has become a </a:t>
            </a:r>
            <a:r>
              <a:rPr lang="en-GB" sz="2000" u="sng" dirty="0"/>
              <a:t>recognisable symbol of Judaism </a:t>
            </a:r>
            <a:r>
              <a:rPr lang="en-GB" sz="2000" dirty="0"/>
              <a:t>and many Jews </a:t>
            </a:r>
            <a:r>
              <a:rPr lang="en-GB" sz="2000" u="sng" dirty="0"/>
              <a:t>wear it with pride.</a:t>
            </a:r>
            <a:br>
              <a:rPr lang="en-GB" sz="2000" u="sng" dirty="0"/>
            </a:br>
            <a:r>
              <a:rPr lang="en-GB" sz="2000" b="1" dirty="0"/>
              <a:t>E: - </a:t>
            </a:r>
            <a:r>
              <a:rPr lang="en-GB" sz="2000" dirty="0"/>
              <a:t>Visibly shows that the wearer is </a:t>
            </a:r>
            <a:r>
              <a:rPr lang="en-GB" sz="2000" b="1" dirty="0"/>
              <a:t>Jewish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Connects Jews with </a:t>
            </a:r>
            <a:r>
              <a:rPr lang="en-GB" sz="2000" b="1" dirty="0"/>
              <a:t>Jewish tradition and previous generations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Helps make religious belief a </a:t>
            </a:r>
            <a:r>
              <a:rPr lang="en-GB" sz="2000" b="1" dirty="0"/>
              <a:t>visible part of everyday life</a:t>
            </a:r>
            <a:r>
              <a:rPr lang="en-GB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8144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D112E-3884-FDB4-E920-BB002D1D0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99F3F23-9ADB-1BCC-0879-CE7229E5806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3) Items Worn in worship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1A32269-2D98-CCD9-87CB-B31B06533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6490E9-9DC9-7F72-46AF-CCB1DBE407C6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“Items for Jewish worship should only be worn by men”.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1A1EA6C-8200-677E-BB1E-64A0F168B36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049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CE27-B96B-94B9-7BB4-565575A29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888755B3-4C15-18AE-16F6-C90A41D4F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B3F03-9E09-595C-37A9-BC6BEADAEEB7}"/>
              </a:ext>
            </a:extLst>
          </p:cNvPr>
          <p:cNvSpPr txBox="1"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P:</a:t>
            </a:r>
            <a:r>
              <a:rPr lang="en-GB" sz="1600" dirty="0"/>
              <a:t> Some </a:t>
            </a:r>
            <a:r>
              <a:rPr lang="en-GB" sz="1600" b="1" dirty="0"/>
              <a:t>Orthodox Jews agree:</a:t>
            </a:r>
            <a:r>
              <a:rPr lang="en-GB" sz="1600" dirty="0"/>
              <a:t> items such as </a:t>
            </a:r>
            <a:r>
              <a:rPr lang="en-GB" sz="1600" b="1" dirty="0"/>
              <a:t>tallit and tefillin are traditionally worn by men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- </a:t>
            </a:r>
            <a:r>
              <a:rPr lang="en-GB" sz="1600" u="sng" dirty="0"/>
              <a:t>Mishnah</a:t>
            </a:r>
            <a:r>
              <a:rPr lang="en-GB" sz="1600" b="1" dirty="0"/>
              <a:t>:</a:t>
            </a:r>
            <a:r>
              <a:rPr lang="en-GB" sz="1600" dirty="0"/>
              <a:t> </a:t>
            </a:r>
            <a:r>
              <a:rPr lang="en-GB" sz="1600" u="sng" dirty="0"/>
              <a:t>women are exempt from reciting the Shema and wearing tefillin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- The Mishnah forms part of the </a:t>
            </a:r>
            <a:r>
              <a:rPr lang="en-GB" sz="1600" b="1" dirty="0"/>
              <a:t>Talmud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</a:t>
            </a:r>
            <a:r>
              <a:rPr lang="en-GB" sz="1600" dirty="0"/>
              <a:t>- Tefillin are normally worn by </a:t>
            </a:r>
            <a:r>
              <a:rPr lang="en-GB" sz="1600" b="1" dirty="0"/>
              <a:t>Orthodox Jewish men during weekday morning prayer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some Orthodox Jews would argue these worship items should remain part of </a:t>
            </a:r>
            <a:r>
              <a:rPr lang="en-GB" sz="1600" b="1" dirty="0"/>
              <a:t>male religious responsibility</a:t>
            </a:r>
            <a:r>
              <a:rPr lang="en-GB" sz="1600" dirty="0"/>
              <a:t>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Many </a:t>
            </a:r>
            <a:r>
              <a:rPr lang="en-GB" sz="1600" b="1" dirty="0"/>
              <a:t>Reform Jews disagree:</a:t>
            </a:r>
            <a:r>
              <a:rPr lang="en-GB" sz="1600" dirty="0"/>
              <a:t> women should be able to wear the </a:t>
            </a:r>
            <a:r>
              <a:rPr lang="en-GB" sz="1600" b="1" dirty="0"/>
              <a:t>same worship items as men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In Reform Judaism, both </a:t>
            </a:r>
            <a:r>
              <a:rPr lang="en-GB" sz="1600" b="1" dirty="0"/>
              <a:t>men and women may wear tallit, tefillin and kippah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Reform Judaism emphasises </a:t>
            </a:r>
            <a:r>
              <a:rPr lang="en-GB" sz="1600" b="1" dirty="0"/>
              <a:t>equality between men and women</a:t>
            </a:r>
            <a:r>
              <a:rPr lang="en-GB" sz="1600" dirty="0"/>
              <a:t> in worship.</a:t>
            </a:r>
          </a:p>
          <a:p>
            <a:pPr lvl="0"/>
            <a:r>
              <a:rPr lang="en-GB" sz="1600" dirty="0"/>
              <a:t>     - Women can also be </a:t>
            </a:r>
            <a:r>
              <a:rPr lang="en-GB" sz="1600" b="1" dirty="0"/>
              <a:t>rabbis</a:t>
            </a:r>
            <a:r>
              <a:rPr lang="en-GB" sz="1600" dirty="0"/>
              <a:t>, sit with men and count in a </a:t>
            </a:r>
            <a:r>
              <a:rPr lang="en-GB" sz="1600" b="1" dirty="0"/>
              <a:t>minyan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Reform Jews may argue worship items should be available to </a:t>
            </a:r>
            <a:r>
              <a:rPr lang="en-GB" sz="1600" b="1" dirty="0"/>
              <a:t>both men and women equally</a:t>
            </a:r>
            <a:r>
              <a:rPr lang="en-GB" sz="1600" dirty="0"/>
              <a:t>. 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Some </a:t>
            </a:r>
            <a:r>
              <a:rPr lang="en-GB" sz="1600" b="1" dirty="0"/>
              <a:t>Orthodox Jews agree:</a:t>
            </a:r>
            <a:r>
              <a:rPr lang="en-GB" sz="1600" dirty="0"/>
              <a:t> men and women are </a:t>
            </a:r>
            <a:r>
              <a:rPr lang="en-GB" sz="1600" b="1" dirty="0"/>
              <a:t>equal but have different religious roles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 - </a:t>
            </a:r>
            <a:r>
              <a:rPr lang="en-GB" sz="1600" b="1" dirty="0"/>
              <a:t>MEN</a:t>
            </a:r>
            <a:r>
              <a:rPr lang="en-GB" sz="1600" dirty="0"/>
              <a:t>: </a:t>
            </a:r>
            <a:r>
              <a:rPr lang="en-GB" sz="1600" u="sng" dirty="0"/>
              <a:t>Tallit and tefillin </a:t>
            </a:r>
            <a:r>
              <a:rPr lang="en-GB" sz="1600" dirty="0"/>
              <a:t>are traditionally connected with </a:t>
            </a:r>
            <a:r>
              <a:rPr lang="en-GB" sz="1600" u="sng" dirty="0"/>
              <a:t>male religious duties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 - </a:t>
            </a:r>
            <a:r>
              <a:rPr lang="en-GB" sz="1600" b="1" dirty="0"/>
              <a:t>WOMEN: </a:t>
            </a:r>
            <a:r>
              <a:rPr lang="en-GB" sz="1600" u="sng" dirty="0"/>
              <a:t>Lighting the Shabbat candles </a:t>
            </a:r>
            <a:r>
              <a:rPr lang="en-GB" sz="1600" dirty="0"/>
              <a:t>is traditionally associated with </a:t>
            </a:r>
            <a:r>
              <a:rPr lang="en-GB" sz="1600" b="1" u="sng" dirty="0"/>
              <a:t>women in the home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 - </a:t>
            </a:r>
            <a:r>
              <a:rPr lang="en-GB" sz="1600" dirty="0"/>
              <a:t>In Orthodox synagogues, </a:t>
            </a:r>
            <a:r>
              <a:rPr lang="en-GB" sz="1600" b="1" dirty="0"/>
              <a:t>men and women traditionally sit separately</a:t>
            </a:r>
            <a:r>
              <a:rPr lang="en-GB" sz="1600" dirty="0"/>
              <a:t>.</a:t>
            </a:r>
          </a:p>
          <a:p>
            <a:pPr lvl="0"/>
            <a:r>
              <a:rPr lang="en-GB" sz="1600" dirty="0"/>
              <a:t>      - Different roles do not necessarily mean one is </a:t>
            </a:r>
            <a:r>
              <a:rPr lang="en-GB" sz="1600" b="1" dirty="0"/>
              <a:t>more important</a:t>
            </a:r>
            <a:r>
              <a:rPr lang="en-GB" sz="1600" dirty="0"/>
              <a:t> than the other.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some Orthodox Jews may argue that only men should wear these items because </a:t>
            </a:r>
            <a:r>
              <a:rPr lang="en-GB" sz="1600" b="1" dirty="0"/>
              <a:t>men and women have different responsibilities</a:t>
            </a:r>
            <a:r>
              <a:rPr lang="en-GB" sz="1600" dirty="0"/>
              <a:t>.</a:t>
            </a:r>
          </a:p>
          <a:p>
            <a:pPr lvl="0"/>
            <a:endParaRPr lang="en-GB" sz="1600" dirty="0"/>
          </a:p>
          <a:p>
            <a:r>
              <a:rPr lang="en-GB" sz="1600" b="1" dirty="0"/>
              <a:t>P:</a:t>
            </a:r>
            <a:r>
              <a:rPr lang="en-GB" sz="1600" dirty="0"/>
              <a:t> Other Jews </a:t>
            </a:r>
            <a:r>
              <a:rPr lang="en-GB" sz="1600" b="1" dirty="0"/>
              <a:t>disagree:</a:t>
            </a:r>
            <a:r>
              <a:rPr lang="en-GB" sz="1600" dirty="0"/>
              <a:t> the </a:t>
            </a:r>
            <a:r>
              <a:rPr lang="en-GB" sz="1600" b="1" dirty="0"/>
              <a:t>Talmud shows that women wearing worship items is not completely forbidden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E:</a:t>
            </a:r>
            <a:r>
              <a:rPr lang="en-GB" sz="1600" dirty="0"/>
              <a:t> </a:t>
            </a:r>
            <a:r>
              <a:rPr lang="en-GB" sz="1600" u="sng" dirty="0"/>
              <a:t>Talmud: Mikhal, daughter of King Saul, wore tefillin. </a:t>
            </a:r>
            <a:br>
              <a:rPr lang="en-GB" sz="1600" u="sng" dirty="0"/>
            </a:br>
            <a:r>
              <a:rPr lang="en-GB" sz="1600" b="1" dirty="0"/>
              <a:t>E: - </a:t>
            </a:r>
            <a:r>
              <a:rPr lang="en-GB" sz="1600" dirty="0"/>
              <a:t>Gives an example of a </a:t>
            </a:r>
            <a:r>
              <a:rPr lang="en-GB" sz="1600" b="1" dirty="0"/>
              <a:t>Jewish woman wearing tefillin from the Talmud. </a:t>
            </a:r>
            <a:endParaRPr lang="en-GB" sz="1600" dirty="0"/>
          </a:p>
          <a:p>
            <a:pPr lvl="0"/>
            <a:r>
              <a:rPr lang="en-GB" sz="1600" b="1" dirty="0"/>
              <a:t>     - Numbers</a:t>
            </a:r>
            <a:r>
              <a:rPr lang="en-GB" sz="1600" dirty="0"/>
              <a:t> commands Jews to wear tzitzit but does not explicitly say the command is only for men.</a:t>
            </a:r>
          </a:p>
          <a:p>
            <a:pPr lvl="0"/>
            <a:r>
              <a:rPr lang="en-GB" sz="1600" dirty="0"/>
              <a:t>     - This can support women choosing to wear these items as an expression of </a:t>
            </a:r>
            <a:r>
              <a:rPr lang="en-GB" sz="1600" b="1" dirty="0"/>
              <a:t>faith and commitment to God</a:t>
            </a:r>
            <a:r>
              <a:rPr lang="en-GB" sz="1600" dirty="0"/>
              <a:t>.</a:t>
            </a:r>
            <a:br>
              <a:rPr lang="en-GB" sz="1600" dirty="0"/>
            </a:br>
            <a:r>
              <a:rPr lang="en-GB" sz="1600" b="1" dirty="0"/>
              <a:t>L:</a:t>
            </a:r>
            <a:r>
              <a:rPr lang="en-GB" sz="1600" dirty="0"/>
              <a:t> Therefore, there is Jewish evidence for allowing </a:t>
            </a:r>
            <a:r>
              <a:rPr lang="en-GB" sz="1600" b="1" dirty="0"/>
              <a:t>women as well as men to wear items for worship</a:t>
            </a:r>
            <a:r>
              <a:rPr lang="en-GB" sz="1600" dirty="0"/>
              <a:t>. </a:t>
            </a:r>
          </a:p>
          <a:p>
            <a:r>
              <a:rPr lang="en-GB" sz="1600" b="1" dirty="0"/>
              <a:t>In conclusion, the strongest argument is …. Because …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852592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20293-338B-C5DD-0081-5BB44CBF2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8AB35B-88AF-3B69-86D1-F70B04EAB14E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Synagogue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E5F0BAE-05B7-D251-CF35-3B151419E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B7399E-11C0-0FDA-D846-489E2A4B643F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features of a synagogue.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2E1231-79D0-D529-D78A-34F6AA5155D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246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22E97-85C5-022D-A6C4-4AD3BD4E3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80EB23F5-2AFA-A1CA-B091-E7FE56BF4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8123B2-E178-B8C7-97C1-1804FC9DB458}"/>
              </a:ext>
            </a:extLst>
          </p:cNvPr>
          <p:cNvSpPr txBox="1"/>
          <p:nvPr/>
        </p:nvSpPr>
        <p:spPr>
          <a:xfrm>
            <a:off x="0" y="76200"/>
            <a:ext cx="1219200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P:</a:t>
            </a:r>
            <a:r>
              <a:rPr lang="en-GB" sz="2800" dirty="0"/>
              <a:t> One important feature is the </a:t>
            </a:r>
            <a:r>
              <a:rPr lang="en-GB" sz="2800" b="1" dirty="0"/>
              <a:t>Aron </a:t>
            </a:r>
            <a:r>
              <a:rPr lang="en-GB" sz="2800" b="1" dirty="0" err="1"/>
              <a:t>Hakodesh</a:t>
            </a:r>
            <a:r>
              <a:rPr lang="en-GB" sz="2800" b="1" dirty="0"/>
              <a:t> (Holy Ark)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It is the </a:t>
            </a:r>
            <a:r>
              <a:rPr lang="en-GB" sz="2800" b="1" dirty="0"/>
              <a:t>holiest place in the synagogue</a:t>
            </a:r>
            <a:r>
              <a:rPr lang="en-GB" sz="2800" dirty="0"/>
              <a:t> and contains the </a:t>
            </a:r>
            <a:r>
              <a:rPr lang="en-GB" sz="2800" b="1" dirty="0"/>
              <a:t>Torah scrolls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It is placed on the wall facing </a:t>
            </a:r>
            <a:r>
              <a:rPr lang="en-GB" sz="2800" b="1" dirty="0"/>
              <a:t>Jerusalem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Keeping the Torah here shows its </a:t>
            </a:r>
            <a:r>
              <a:rPr lang="en-GB" sz="2800" b="1" dirty="0"/>
              <a:t>importance and holiness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- Jews face towards the Ark and </a:t>
            </a:r>
            <a:r>
              <a:rPr lang="en-GB" sz="2800" b="1" dirty="0"/>
              <a:t>Jerusalem during prayer</a:t>
            </a:r>
            <a:r>
              <a:rPr lang="en-GB" sz="2800" dirty="0"/>
              <a:t>.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Another important feature is the </a:t>
            </a:r>
            <a:r>
              <a:rPr lang="en-GB" sz="2800" b="1" dirty="0"/>
              <a:t>bimah</a:t>
            </a:r>
            <a:r>
              <a:rPr lang="en-GB" sz="2800" dirty="0"/>
              <a:t>, a raised platform where the </a:t>
            </a:r>
            <a:r>
              <a:rPr lang="en-GB" sz="2800" b="1" dirty="0"/>
              <a:t>Torah is read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The Torah scroll is placed on the bimah and read to the congregation. 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Makes the </a:t>
            </a:r>
            <a:r>
              <a:rPr lang="en-GB" sz="2800" b="1" dirty="0"/>
              <a:t>Torah the focus</a:t>
            </a:r>
            <a:r>
              <a:rPr lang="en-GB" sz="2800" dirty="0"/>
              <a:t> of the service.</a:t>
            </a:r>
          </a:p>
          <a:p>
            <a:pPr lvl="0"/>
            <a:r>
              <a:rPr lang="en-GB" sz="2800" dirty="0"/>
              <a:t>     - Shows the importance of </a:t>
            </a:r>
            <a:r>
              <a:rPr lang="en-GB" sz="2800" b="1" dirty="0"/>
              <a:t>God’s teachings and mitzvot</a:t>
            </a:r>
            <a:r>
              <a:rPr lang="en-GB" sz="2800" dirty="0"/>
              <a:t> in Jewish life. </a:t>
            </a:r>
          </a:p>
          <a:p>
            <a:pPr lvl="0"/>
            <a:endParaRPr lang="en-GB" sz="2000" dirty="0"/>
          </a:p>
          <a:p>
            <a:r>
              <a:rPr lang="en-GB" sz="2000" u="sng" dirty="0"/>
              <a:t>Alternative:</a:t>
            </a:r>
            <a:br>
              <a:rPr lang="en-GB" sz="2000" dirty="0"/>
            </a:br>
            <a:r>
              <a:rPr lang="en-GB" sz="2000" b="1" dirty="0"/>
              <a:t>P: Ner </a:t>
            </a:r>
            <a:r>
              <a:rPr lang="en-GB" sz="2000" b="1" dirty="0" err="1"/>
              <a:t>tamid</a:t>
            </a:r>
            <a:r>
              <a:rPr lang="en-GB" sz="2000" b="1" dirty="0"/>
              <a:t> (Eternal lamp) </a:t>
            </a:r>
            <a:r>
              <a:rPr lang="en-GB" sz="2000" dirty="0"/>
              <a:t>that hangs by the ark and is kept constantly burning.  </a:t>
            </a:r>
            <a:br>
              <a:rPr lang="en-GB" sz="2000" dirty="0"/>
            </a:br>
            <a:r>
              <a:rPr lang="en-GB" sz="2000" b="1" dirty="0"/>
              <a:t>E: </a:t>
            </a:r>
            <a:r>
              <a:rPr lang="en-GB" sz="2000" u="sng" dirty="0"/>
              <a:t>Exodus</a:t>
            </a:r>
            <a:r>
              <a:rPr lang="en-GB" sz="2000" dirty="0"/>
              <a:t>: </a:t>
            </a:r>
            <a:r>
              <a:rPr lang="en-GB" sz="2000" u="sng" dirty="0"/>
              <a:t>Israelites were told to keep a lamp burning </a:t>
            </a:r>
            <a:r>
              <a:rPr lang="en-GB" sz="2000" dirty="0"/>
              <a:t>‘from evening to morning before the LORD’ (Exodus).  </a:t>
            </a:r>
            <a:br>
              <a:rPr lang="en-GB" sz="2000" b="1" dirty="0"/>
            </a:br>
            <a:r>
              <a:rPr lang="en-GB" sz="2000" b="1" dirty="0"/>
              <a:t>E: </a:t>
            </a:r>
            <a:r>
              <a:rPr lang="en-GB" sz="2000" dirty="0"/>
              <a:t>- It </a:t>
            </a:r>
            <a:r>
              <a:rPr lang="en-GB" sz="2000" b="1" dirty="0"/>
              <a:t>symbolises the menorah </a:t>
            </a:r>
            <a:r>
              <a:rPr lang="en-GB" sz="2000" dirty="0"/>
              <a:t>(7-branched lamp) that was </a:t>
            </a:r>
            <a:r>
              <a:rPr lang="en-GB" sz="2000" b="1" dirty="0"/>
              <a:t>kept burning in the ancient Jerusalem Temple. </a:t>
            </a:r>
            <a:br>
              <a:rPr lang="en-GB" sz="2000" dirty="0"/>
            </a:br>
            <a:r>
              <a:rPr lang="en-GB" sz="2000" dirty="0"/>
              <a:t>- </a:t>
            </a:r>
            <a:r>
              <a:rPr lang="en-GB" sz="2000" b="1" dirty="0"/>
              <a:t>Showing God is with them </a:t>
            </a:r>
          </a:p>
          <a:p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737643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FEC25-4BE4-6999-5EFB-36ED65A04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7916584-9461-5D6F-551A-69B8E695D4D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Synagogue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3123A03-7CC7-2F4F-4664-A4875AEE3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0D28EF-C8F1-C04E-8E44-F417D80BCA30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some of the differences between Orthodox and Reform Synagogues.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6A6528-8DB0-AEEF-6226-15259E5054F5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6613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04812-D7C0-0149-1EFF-2E575E79F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1CA941E-F247-7BCC-06FF-F10F3C387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12346-FD55-EBDD-4166-AF407FC1738D}"/>
              </a:ext>
            </a:extLst>
          </p:cNvPr>
          <p:cNvSpPr txBox="1"/>
          <p:nvPr/>
        </p:nvSpPr>
        <p:spPr>
          <a:xfrm>
            <a:off x="0" y="76200"/>
            <a:ext cx="12192000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Orthodox and Reform synagogues have </a:t>
            </a:r>
            <a:r>
              <a:rPr lang="en-GB" b="1" dirty="0"/>
              <a:t>different seating arrangements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u="sng" dirty="0"/>
              <a:t>Orthodox synagogues: </a:t>
            </a:r>
            <a:r>
              <a:rPr lang="en-GB" dirty="0"/>
              <a:t>men and women </a:t>
            </a:r>
            <a:r>
              <a:rPr lang="en-GB" u="sng" dirty="0"/>
              <a:t>sit separately</a:t>
            </a:r>
            <a:r>
              <a:rPr lang="en-GB" dirty="0"/>
              <a:t>, sometimes with women in an upstairs gallery.</a:t>
            </a:r>
          </a:p>
          <a:p>
            <a:r>
              <a:rPr lang="en-GB" b="1" dirty="0"/>
              <a:t>     - </a:t>
            </a:r>
            <a:r>
              <a:rPr lang="en-GB" u="sng" dirty="0"/>
              <a:t>Reform synagogues: </a:t>
            </a:r>
            <a:r>
              <a:rPr lang="en-GB" dirty="0"/>
              <a:t>men and women </a:t>
            </a:r>
            <a:r>
              <a:rPr lang="en-GB" u="sng" dirty="0"/>
              <a:t>sit together.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Orthodox Judaism traditionally gives men and women </a:t>
            </a:r>
            <a:r>
              <a:rPr lang="en-GB" b="1" dirty="0"/>
              <a:t>different religious roles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Reform Judaism emphasising equal participation in worship.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The </a:t>
            </a:r>
            <a:r>
              <a:rPr lang="en-GB" b="1" dirty="0"/>
              <a:t>bimah</a:t>
            </a:r>
            <a:r>
              <a:rPr lang="en-GB" dirty="0"/>
              <a:t> is often positioned differently.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u="sng" dirty="0"/>
              <a:t>Orthodox synagogue</a:t>
            </a:r>
            <a:r>
              <a:rPr lang="en-GB" dirty="0"/>
              <a:t>: the bimah is usually in the </a:t>
            </a:r>
            <a:r>
              <a:rPr lang="en-GB" u="sng" dirty="0"/>
              <a:t>centre</a:t>
            </a:r>
            <a:r>
              <a:rPr lang="en-GB" dirty="0"/>
              <a:t> of the congregation.</a:t>
            </a:r>
          </a:p>
          <a:p>
            <a:pPr lvl="0"/>
            <a:r>
              <a:rPr lang="en-GB" dirty="0"/>
              <a:t>     - </a:t>
            </a:r>
            <a:r>
              <a:rPr lang="en-GB" u="sng" dirty="0"/>
              <a:t>Reform synagogue</a:t>
            </a:r>
            <a:r>
              <a:rPr lang="en-GB" dirty="0"/>
              <a:t>, it is usually at the </a:t>
            </a:r>
            <a:r>
              <a:rPr lang="en-GB" u="sng" dirty="0"/>
              <a:t>front</a:t>
            </a:r>
            <a:r>
              <a:rPr lang="en-GB" dirty="0"/>
              <a:t>, near the </a:t>
            </a:r>
            <a:r>
              <a:rPr lang="en-GB" u="sng" dirty="0"/>
              <a:t>Aron </a:t>
            </a:r>
            <a:r>
              <a:rPr lang="en-GB" u="sng" dirty="0" err="1"/>
              <a:t>Hakodesh</a:t>
            </a:r>
            <a:r>
              <a:rPr lang="en-GB" u="sng" dirty="0"/>
              <a:t>.</a:t>
            </a:r>
            <a:br>
              <a:rPr lang="en-GB" u="sng" dirty="0"/>
            </a:br>
            <a:r>
              <a:rPr lang="en-GB" b="1" dirty="0"/>
              <a:t>E: </a:t>
            </a:r>
            <a:r>
              <a:rPr lang="en-GB" dirty="0"/>
              <a:t>In both, the Torah is read from the bimah, showing the importance of </a:t>
            </a:r>
            <a:r>
              <a:rPr lang="en-GB" b="1" dirty="0"/>
              <a:t>God’s word</a:t>
            </a:r>
            <a:r>
              <a:rPr lang="en-GB" dirty="0"/>
              <a:t>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Orthodox and Reform synagogues have </a:t>
            </a:r>
            <a:r>
              <a:rPr lang="en-GB" b="1" dirty="0"/>
              <a:t>different rules about the minyan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u="sng" dirty="0"/>
              <a:t>Orthodox</a:t>
            </a:r>
            <a:r>
              <a:rPr lang="en-GB" dirty="0"/>
              <a:t> Judaism requires </a:t>
            </a:r>
            <a:r>
              <a:rPr lang="en-GB" u="sng" dirty="0"/>
              <a:t>10 adult men.</a:t>
            </a:r>
          </a:p>
          <a:p>
            <a:pPr lvl="0"/>
            <a:r>
              <a:rPr lang="en-GB" dirty="0"/>
              <a:t>     - </a:t>
            </a:r>
            <a:r>
              <a:rPr lang="en-GB" u="sng" dirty="0"/>
              <a:t>Reform</a:t>
            </a:r>
            <a:r>
              <a:rPr lang="en-GB" dirty="0"/>
              <a:t> Judaism: </a:t>
            </a:r>
            <a:r>
              <a:rPr lang="en-GB" u="sng" dirty="0"/>
              <a:t>men and women </a:t>
            </a:r>
            <a:r>
              <a:rPr lang="en-GB" dirty="0"/>
              <a:t>to make up the minyan.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A minyan is needed for </a:t>
            </a:r>
            <a:r>
              <a:rPr lang="en-GB" b="1" dirty="0"/>
              <a:t>certain communal prayers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Reform emphasis on </a:t>
            </a:r>
            <a:r>
              <a:rPr lang="en-GB" b="1" dirty="0"/>
              <a:t>equality between men and women</a:t>
            </a:r>
            <a:r>
              <a:rPr lang="en-GB" dirty="0"/>
              <a:t>.</a:t>
            </a:r>
            <a:br>
              <a:rPr lang="en-GB" dirty="0"/>
            </a:br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Men and women can have </a:t>
            </a:r>
            <a:r>
              <a:rPr lang="en-GB" b="1" dirty="0"/>
              <a:t>different leadership roles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u="sng" dirty="0"/>
              <a:t>Orthodox</a:t>
            </a:r>
            <a:r>
              <a:rPr lang="en-GB" dirty="0"/>
              <a:t> synagogues traditionally have a </a:t>
            </a:r>
            <a:r>
              <a:rPr lang="en-GB" u="sng" dirty="0"/>
              <a:t>male rabbi.</a:t>
            </a:r>
          </a:p>
          <a:p>
            <a:pPr lvl="0"/>
            <a:r>
              <a:rPr lang="en-GB" dirty="0"/>
              <a:t>     - </a:t>
            </a:r>
            <a:r>
              <a:rPr lang="en-GB" u="sng" dirty="0"/>
              <a:t>Reform</a:t>
            </a:r>
            <a:r>
              <a:rPr lang="en-GB" dirty="0"/>
              <a:t> synagogues may have a </a:t>
            </a:r>
            <a:r>
              <a:rPr lang="en-GB" u="sng" dirty="0"/>
              <a:t>male or female rabbi.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Orthodox Judaism preserves traditional </a:t>
            </a:r>
            <a:r>
              <a:rPr lang="en-GB" b="1" dirty="0"/>
              <a:t>male religious responsibilities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Reform Judaism allows women to take an </a:t>
            </a:r>
            <a:r>
              <a:rPr lang="en-GB" b="1" dirty="0"/>
              <a:t>equal role in leading the community and worship</a:t>
            </a:r>
            <a:r>
              <a:rPr lang="en-GB" dirty="0"/>
              <a:t>.</a:t>
            </a:r>
          </a:p>
          <a:p>
            <a:endParaRPr lang="en-GB" sz="2900" dirty="0"/>
          </a:p>
        </p:txBody>
      </p:sp>
    </p:spTree>
    <p:extLst>
      <p:ext uri="{BB962C8B-B14F-4D97-AF65-F5344CB8AC3E}">
        <p14:creationId xmlns:p14="http://schemas.microsoft.com/office/powerpoint/2010/main" val="1467050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11544-F58A-022A-51D5-0492209AA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4CB89C0-3A12-6499-0DAC-94B14E34E77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Synagogue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0915DFB-47D3-A107-474C-B143CBF15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ECC5C-25BB-171E-DB5A-08290B526E75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Explain why the Synagogue is important in Judaism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9DBB69C-A15D-3E7D-5FBF-65018011480D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396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5B2EE-1043-F3FA-EAF6-CE963E056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6C7DB7C-4272-20A4-4B86-0C276C5AF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227B61-5E4F-517A-D200-65C70597ED88}"/>
              </a:ext>
            </a:extLst>
          </p:cNvPr>
          <p:cNvSpPr txBox="1"/>
          <p:nvPr/>
        </p:nvSpPr>
        <p:spPr>
          <a:xfrm>
            <a:off x="0" y="7620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The synagogue is important because it is a </a:t>
            </a:r>
            <a:r>
              <a:rPr lang="en-GB" b="1" dirty="0"/>
              <a:t>place of worship – Bet </a:t>
            </a:r>
            <a:r>
              <a:rPr lang="en-GB" b="1" dirty="0" err="1"/>
              <a:t>Tefilah</a:t>
            </a:r>
            <a:r>
              <a:rPr lang="en-GB" b="1" dirty="0"/>
              <a:t>, “house of prayer.”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Jews gather there for </a:t>
            </a:r>
            <a:r>
              <a:rPr lang="en-GB" u="sng" dirty="0"/>
              <a:t>Shabbat services </a:t>
            </a:r>
            <a:r>
              <a:rPr lang="en-GB" dirty="0"/>
              <a:t>and prayers such as the </a:t>
            </a:r>
            <a:r>
              <a:rPr lang="en-GB" u="sng" dirty="0"/>
              <a:t>Shema, Amidah and Kaddish.</a:t>
            </a:r>
          </a:p>
          <a:p>
            <a:pPr lvl="0"/>
            <a:r>
              <a:rPr lang="en-GB" b="1" dirty="0"/>
              <a:t>     - </a:t>
            </a:r>
            <a:r>
              <a:rPr lang="en-GB" u="sng" dirty="0"/>
              <a:t>Ten Commandments</a:t>
            </a:r>
            <a:r>
              <a:rPr lang="en-GB" b="1" dirty="0"/>
              <a:t>:</a:t>
            </a:r>
            <a:r>
              <a:rPr lang="en-GB" dirty="0"/>
              <a:t> “Remember the </a:t>
            </a:r>
            <a:r>
              <a:rPr lang="en-GB" u="sng" dirty="0"/>
              <a:t>Sabbath day and keep it holy</a:t>
            </a:r>
            <a:r>
              <a:rPr lang="en-GB" dirty="0"/>
              <a:t>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Allows Jews to </a:t>
            </a:r>
            <a:r>
              <a:rPr lang="en-GB" b="1" dirty="0"/>
              <a:t>worship God together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Helps Jews develop their </a:t>
            </a:r>
            <a:r>
              <a:rPr lang="en-GB" b="1" dirty="0"/>
              <a:t>relationship with God</a:t>
            </a:r>
            <a:r>
              <a:rPr lang="en-GB" dirty="0"/>
              <a:t> and keep the mitzvot.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The synagogue is important because it is a </a:t>
            </a:r>
            <a:r>
              <a:rPr lang="en-GB" b="1" dirty="0"/>
              <a:t>place of study – Bet Midrash, “house of study.”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Jews </a:t>
            </a:r>
            <a:r>
              <a:rPr lang="en-GB" u="sng" dirty="0"/>
              <a:t>study the Torah and </a:t>
            </a:r>
            <a:r>
              <a:rPr lang="en-GB" u="sng" dirty="0" err="1"/>
              <a:t>Tenakh</a:t>
            </a:r>
            <a:r>
              <a:rPr lang="en-GB" u="sng" dirty="0"/>
              <a:t> </a:t>
            </a:r>
            <a:r>
              <a:rPr lang="en-GB" dirty="0"/>
              <a:t>there.</a:t>
            </a:r>
          </a:p>
          <a:p>
            <a:pPr lvl="0"/>
            <a:r>
              <a:rPr lang="en-GB" dirty="0"/>
              <a:t>     - Children may </a:t>
            </a:r>
            <a:r>
              <a:rPr lang="en-GB" u="sng" dirty="0"/>
              <a:t>learn Hebrew </a:t>
            </a:r>
            <a:r>
              <a:rPr lang="en-GB" dirty="0"/>
              <a:t>and </a:t>
            </a:r>
            <a:r>
              <a:rPr lang="en-GB" u="sng" dirty="0"/>
              <a:t>prepare for their Bar/Bat Mitzvah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Helps Jews understand </a:t>
            </a:r>
            <a:r>
              <a:rPr lang="en-GB" b="1" dirty="0"/>
              <a:t>God’s laws and teachings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Passes Jewish beliefs and </a:t>
            </a:r>
            <a:r>
              <a:rPr lang="en-GB" b="1" dirty="0"/>
              <a:t>traditions to the next generation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The synagogue is important because it brings the </a:t>
            </a:r>
            <a:r>
              <a:rPr lang="en-GB" b="1" dirty="0"/>
              <a:t>Jewish community together – Bet Knesset, “house of assembly.”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Certain </a:t>
            </a:r>
            <a:r>
              <a:rPr lang="en-GB" u="sng" dirty="0"/>
              <a:t>prayers require a minyan (10 Adults to pray).</a:t>
            </a:r>
          </a:p>
          <a:p>
            <a:pPr lvl="0"/>
            <a:r>
              <a:rPr lang="en-GB" dirty="0"/>
              <a:t>     - Synagogues also organise </a:t>
            </a:r>
            <a:r>
              <a:rPr lang="en-GB" u="sng" dirty="0"/>
              <a:t>charity events, celebrations and activities </a:t>
            </a:r>
            <a:r>
              <a:rPr lang="en-GB" dirty="0"/>
              <a:t>for the community.</a:t>
            </a:r>
            <a:br>
              <a:rPr lang="en-GB" dirty="0"/>
            </a:br>
            <a:r>
              <a:rPr lang="en-GB" b="1" dirty="0"/>
              <a:t>E: -</a:t>
            </a:r>
            <a:r>
              <a:rPr lang="en-GB" dirty="0"/>
              <a:t>Gives Jews a sense of </a:t>
            </a:r>
            <a:r>
              <a:rPr lang="en-GB" b="1" dirty="0"/>
              <a:t>belonging and Jewish identity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Allows the community to </a:t>
            </a:r>
            <a:r>
              <a:rPr lang="en-GB" b="1" dirty="0"/>
              <a:t>support one another</a:t>
            </a:r>
            <a:r>
              <a:rPr lang="en-GB" dirty="0"/>
              <a:t>, particularly at important times such as mourning.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The synagogue is important because it connects Jews with the </a:t>
            </a:r>
            <a:r>
              <a:rPr lang="en-GB" b="1" dirty="0"/>
              <a:t>Temple and Jewish history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After the </a:t>
            </a:r>
            <a:r>
              <a:rPr lang="en-GB" u="sng" dirty="0"/>
              <a:t>Temple was destroyed in 70 CE</a:t>
            </a:r>
            <a:r>
              <a:rPr lang="en-GB" dirty="0"/>
              <a:t>, sacrifices stopped and synagogue prayer became central to Jewish worship.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Daily prayers developed as a replacement for the </a:t>
            </a:r>
            <a:r>
              <a:rPr lang="en-GB" b="1" dirty="0"/>
              <a:t>sacrifices offered in the Temple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 </a:t>
            </a:r>
            <a:r>
              <a:rPr lang="en-GB" b="1" dirty="0"/>
              <a:t>Aron </a:t>
            </a:r>
            <a:r>
              <a:rPr lang="en-GB" b="1" dirty="0" err="1"/>
              <a:t>Hakodesh</a:t>
            </a:r>
            <a:r>
              <a:rPr lang="en-GB" b="1" dirty="0"/>
              <a:t> faces Jerusalem</a:t>
            </a:r>
            <a:r>
              <a:rPr lang="en-GB" dirty="0"/>
              <a:t>, keeping a connection with the Temple.</a:t>
            </a:r>
          </a:p>
          <a:p>
            <a:pPr lvl="0"/>
            <a:r>
              <a:rPr lang="en-GB" dirty="0"/>
              <a:t>     - Reminds Jews of their </a:t>
            </a:r>
            <a:r>
              <a:rPr lang="en-GB" b="1" dirty="0"/>
              <a:t>history and covenant with God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6905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CCA74-5AEA-7473-A050-D5E827E5E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76AEE99-9A97-4A21-D069-186A3512B3A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4) The Synagogue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1CF66B7-9AF0-62BB-4F9A-9FE523CF3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91B347-377B-0B51-A3C2-1E564A46E7F5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‘You have to go to the synagogue to a Jew’.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33AB91-82A8-7148-05CE-C1B7A9F36B2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63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628F5-FBCB-7BDA-F17C-B7A6E32AD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6E885A1-1514-E245-5A95-30F89667A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83048-1691-5E7E-7B54-18297C23EE00}"/>
              </a:ext>
            </a:extLst>
          </p:cNvPr>
          <p:cNvSpPr txBox="1"/>
          <p:nvPr/>
        </p:nvSpPr>
        <p:spPr>
          <a:xfrm>
            <a:off x="0" y="76200"/>
            <a:ext cx="121920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P:</a:t>
            </a:r>
            <a:r>
              <a:rPr lang="en-GB" sz="1400" dirty="0"/>
              <a:t> Some Jews </a:t>
            </a:r>
            <a:r>
              <a:rPr lang="en-GB" sz="1400" b="1" dirty="0"/>
              <a:t>agree:</a:t>
            </a:r>
            <a:r>
              <a:rPr lang="en-GB" sz="1400" dirty="0"/>
              <a:t> the synagogue is important because Judaism values </a:t>
            </a:r>
            <a:r>
              <a:rPr lang="en-GB" sz="1400" b="1" dirty="0"/>
              <a:t>communal worship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Jews gather for </a:t>
            </a:r>
            <a:r>
              <a:rPr lang="en-GB" sz="1400" u="sng" dirty="0"/>
              <a:t>prayers such as the Shema, Amidah and Kaddish.</a:t>
            </a:r>
          </a:p>
          <a:p>
            <a:pPr lvl="0"/>
            <a:r>
              <a:rPr lang="en-GB" sz="1400" dirty="0"/>
              <a:t>     - Some communal prayers require a </a:t>
            </a:r>
            <a:r>
              <a:rPr lang="en-GB" sz="1400" u="sng" dirty="0"/>
              <a:t>minyan</a:t>
            </a:r>
            <a:r>
              <a:rPr lang="en-GB" sz="1400" dirty="0"/>
              <a:t> (10 adult men in Orthodox Judaism; Reform Judaism can include men and women.)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Worshipping together </a:t>
            </a:r>
            <a:r>
              <a:rPr lang="en-GB" sz="1400" b="1" dirty="0"/>
              <a:t>strengthens a Jew’s relationship with God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 - It also creates a </a:t>
            </a:r>
            <a:r>
              <a:rPr lang="en-GB" sz="1400" b="1" dirty="0"/>
              <a:t>strong sense of Jewish community and identity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some Jews may argue that </a:t>
            </a:r>
            <a:r>
              <a:rPr lang="en-GB" sz="1400" b="1" dirty="0"/>
              <a:t>regularly attending synagogue is an important part of living as a Jew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Other Jews </a:t>
            </a:r>
            <a:r>
              <a:rPr lang="en-GB" sz="1400" b="1" dirty="0"/>
              <a:t>disagree:</a:t>
            </a:r>
            <a:r>
              <a:rPr lang="en-GB" sz="1400" dirty="0"/>
              <a:t> Jews can </a:t>
            </a:r>
            <a:r>
              <a:rPr lang="en-GB" sz="1400" b="1" dirty="0"/>
              <a:t>worship God at home</a:t>
            </a:r>
            <a:r>
              <a:rPr lang="en-GB" sz="1400" dirty="0"/>
              <a:t> and </a:t>
            </a:r>
            <a:r>
              <a:rPr lang="en-GB" sz="1400" b="1" dirty="0"/>
              <a:t>do not need a synagogue </a:t>
            </a:r>
            <a:r>
              <a:rPr lang="en-GB" sz="1400" dirty="0"/>
              <a:t>to practise their faith.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Jews can use the </a:t>
            </a:r>
            <a:r>
              <a:rPr lang="en-GB" sz="1400" u="sng" dirty="0"/>
              <a:t>siddur</a:t>
            </a:r>
            <a:r>
              <a:rPr lang="en-GB" sz="1400" dirty="0"/>
              <a:t> (Jewish prayer book) and recite the </a:t>
            </a:r>
            <a:r>
              <a:rPr lang="en-GB" sz="1400" u="sng" dirty="0"/>
              <a:t>Shema at home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A </a:t>
            </a:r>
            <a:r>
              <a:rPr lang="en-GB" sz="1400" b="1" dirty="0"/>
              <a:t>mezuzah</a:t>
            </a:r>
            <a:r>
              <a:rPr lang="en-GB" sz="1400" dirty="0"/>
              <a:t> containing the Shema is placed on Jewish doorposts.</a:t>
            </a:r>
            <a:br>
              <a:rPr lang="en-GB" sz="1400" dirty="0"/>
            </a:br>
            <a:r>
              <a:rPr lang="en-GB" sz="1400" b="1" dirty="0"/>
              <a:t>E: - We can worship God at home and daily life</a:t>
            </a:r>
            <a:r>
              <a:rPr lang="en-GB" sz="1400" dirty="0"/>
              <a:t>, not only inside a synagogue.</a:t>
            </a:r>
          </a:p>
          <a:p>
            <a:pPr lvl="0"/>
            <a:r>
              <a:rPr lang="en-GB" sz="1400" dirty="0"/>
              <a:t>     - Jews can develop a </a:t>
            </a:r>
            <a:r>
              <a:rPr lang="en-GB" sz="1400" b="1" dirty="0"/>
              <a:t>personal relationship with God</a:t>
            </a:r>
            <a:r>
              <a:rPr lang="en-GB" sz="1400" dirty="0"/>
              <a:t> </a:t>
            </a:r>
            <a:r>
              <a:rPr lang="en-GB" sz="1400" b="1" dirty="0"/>
              <a:t>wherever</a:t>
            </a:r>
            <a:r>
              <a:rPr lang="en-GB" sz="1400" dirty="0"/>
              <a:t> they are.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going to synagogue is </a:t>
            </a:r>
            <a:r>
              <a:rPr lang="en-GB" sz="1400" b="1" dirty="0"/>
              <a:t>not necessary in order to worship or live as a Jew. </a:t>
            </a:r>
          </a:p>
          <a:p>
            <a:pPr lvl="0"/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Some Jews </a:t>
            </a:r>
            <a:r>
              <a:rPr lang="en-GB" sz="1400" b="1" dirty="0"/>
              <a:t>agree:</a:t>
            </a:r>
            <a:r>
              <a:rPr lang="en-GB" sz="1400" dirty="0"/>
              <a:t> the synagogue is important for </a:t>
            </a:r>
            <a:r>
              <a:rPr lang="en-GB" sz="1400" b="1" dirty="0"/>
              <a:t>passing Judaism to the next generation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 The synagogue is a </a:t>
            </a:r>
            <a:r>
              <a:rPr lang="en-GB" sz="1400" b="1" dirty="0"/>
              <a:t>Bet Midrash – “house of study.”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Children learn </a:t>
            </a:r>
            <a:r>
              <a:rPr lang="en-GB" sz="1400" b="1" dirty="0"/>
              <a:t>Hebrew and Torah</a:t>
            </a:r>
            <a:r>
              <a:rPr lang="en-GB" sz="1400" dirty="0"/>
              <a:t> there.</a:t>
            </a:r>
          </a:p>
          <a:p>
            <a:pPr lvl="0"/>
            <a:r>
              <a:rPr lang="en-GB" sz="1400" dirty="0"/>
              <a:t>     - They may prepare for their </a:t>
            </a:r>
            <a:r>
              <a:rPr lang="en-GB" sz="1400" b="1" dirty="0"/>
              <a:t>Bar or Bat Mitzvah</a:t>
            </a:r>
            <a:r>
              <a:rPr lang="en-GB" sz="1400" dirty="0"/>
              <a:t> in the synagogue.</a:t>
            </a:r>
          </a:p>
          <a:p>
            <a:pPr lvl="0"/>
            <a:r>
              <a:rPr lang="en-GB" sz="1400" dirty="0"/>
              <a:t>     - Synagogues also organise festivals, charity and activities for Jewish families.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attending synagogue can be important because it helps preserve </a:t>
            </a:r>
            <a:r>
              <a:rPr lang="en-GB" sz="1400" b="1" dirty="0"/>
              <a:t>Jewish beliefs, traditions and identity</a:t>
            </a:r>
            <a:r>
              <a:rPr lang="en-GB" sz="1400" dirty="0"/>
              <a:t>.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Other Jews </a:t>
            </a:r>
            <a:r>
              <a:rPr lang="en-GB" sz="1400" b="1" dirty="0"/>
              <a:t>disagree:</a:t>
            </a:r>
            <a:r>
              <a:rPr lang="en-GB" sz="1400" dirty="0"/>
              <a:t> being Jewish is about </a:t>
            </a:r>
            <a:r>
              <a:rPr lang="en-GB" sz="1400" b="1" dirty="0"/>
              <a:t>following Jewish beliefs and practices</a:t>
            </a:r>
            <a:r>
              <a:rPr lang="en-GB" sz="1400" dirty="0"/>
              <a:t>, not simply attending a building.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Jews can keep </a:t>
            </a:r>
            <a:r>
              <a:rPr lang="en-GB" sz="1400" b="1" dirty="0"/>
              <a:t>Shabbat at home</a:t>
            </a:r>
            <a:r>
              <a:rPr lang="en-GB" sz="1400" dirty="0"/>
              <a:t> by lighting candles, saying </a:t>
            </a:r>
            <a:r>
              <a:rPr lang="en-GB" sz="1400" b="1" dirty="0"/>
              <a:t>Kiddush</a:t>
            </a:r>
            <a:r>
              <a:rPr lang="en-GB" sz="1400" dirty="0"/>
              <a:t> and sharing challah.</a:t>
            </a:r>
          </a:p>
          <a:p>
            <a:pPr lvl="0"/>
            <a:r>
              <a:rPr lang="en-GB" sz="1400" dirty="0"/>
              <a:t>     - The </a:t>
            </a:r>
            <a:r>
              <a:rPr lang="en-GB" sz="1400" b="1" dirty="0"/>
              <a:t>Ten Commandments</a:t>
            </a:r>
            <a:r>
              <a:rPr lang="en-GB" sz="1400" dirty="0"/>
              <a:t> say: “Remember the Sabbath day and keep it holy” — they do not say a Jew must be inside a synagogue to do this.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Jews can follow the </a:t>
            </a:r>
            <a:r>
              <a:rPr lang="en-GB" sz="1400" b="1" dirty="0"/>
              <a:t>mitzvot</a:t>
            </a:r>
            <a:r>
              <a:rPr lang="en-GB" sz="1400" dirty="0"/>
              <a:t>, keep kosher, pray and celebrate festivals outside the synagogue.</a:t>
            </a:r>
          </a:p>
          <a:p>
            <a:pPr lvl="0"/>
            <a:r>
              <a:rPr lang="en-GB" sz="1400" dirty="0"/>
              <a:t>     - The </a:t>
            </a:r>
            <a:r>
              <a:rPr lang="en-GB" sz="1400" b="1" dirty="0"/>
              <a:t>home is a major centre of Jewish religious life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a person can live a committed Jewish life even if they do not regularly attend synagogue.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878769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852DB-731D-1074-D1AB-0121FB012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C1F8BA9-7617-6313-C7A3-E4080275422E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Brit Milah &amp; Bar/Bat Mitzvah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A245DD5-3992-36D5-DBC6-402AF450F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1FF05-5E2A-00F4-1A60-37E5A6D53E06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features of Bar Mitzvah ceremony.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FC299D-9CF6-66C9-C4B9-131AE9F5F067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677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A2C95-1977-3219-17A6-DB1400FA7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AEF0C94-24DA-3F91-81D7-CC75CAB2D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31DAEA-4BDF-75E3-7625-9EA371CC0CF9}"/>
              </a:ext>
            </a:extLst>
          </p:cNvPr>
          <p:cNvSpPr txBox="1"/>
          <p:nvPr/>
        </p:nvSpPr>
        <p:spPr>
          <a:xfrm>
            <a:off x="0" y="76200"/>
            <a:ext cx="12192000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700" b="1" dirty="0"/>
              <a:t>Def:</a:t>
            </a:r>
            <a:r>
              <a:rPr lang="en-GB" sz="2700" dirty="0"/>
              <a:t> </a:t>
            </a:r>
            <a:r>
              <a:rPr lang="en-GB" sz="2700" b="1" dirty="0"/>
              <a:t>Bar Mitzvah</a:t>
            </a:r>
            <a:r>
              <a:rPr lang="en-GB" sz="2700" dirty="0"/>
              <a:t> means </a:t>
            </a:r>
            <a:r>
              <a:rPr lang="en-GB" sz="2700" b="1" dirty="0"/>
              <a:t>“Son of the Commandment”</a:t>
            </a:r>
            <a:r>
              <a:rPr lang="en-GB" sz="2700" dirty="0"/>
              <a:t> and is a Jewish </a:t>
            </a:r>
            <a:r>
              <a:rPr lang="en-GB" sz="2700" b="1" dirty="0"/>
              <a:t>coming-of-age ceremony</a:t>
            </a:r>
            <a:r>
              <a:rPr lang="en-GB" sz="2700" dirty="0"/>
              <a:t> which usually takes place on the </a:t>
            </a:r>
            <a:r>
              <a:rPr lang="en-GB" sz="2700" b="1" dirty="0"/>
              <a:t>Shabbat after a boy’s 13th birthday</a:t>
            </a:r>
            <a:r>
              <a:rPr lang="en-GB" sz="2700" dirty="0"/>
              <a:t>. </a:t>
            </a:r>
          </a:p>
          <a:p>
            <a:endParaRPr lang="en-GB" sz="2700" dirty="0"/>
          </a:p>
          <a:p>
            <a:r>
              <a:rPr lang="en-GB" sz="2700" b="1" dirty="0"/>
              <a:t>P:</a:t>
            </a:r>
            <a:r>
              <a:rPr lang="en-GB" sz="2700" dirty="0"/>
              <a:t> One feature is that the boy </a:t>
            </a:r>
            <a:r>
              <a:rPr lang="en-GB" sz="2700" b="1" dirty="0"/>
              <a:t>reads from the Torah</a:t>
            </a:r>
            <a:r>
              <a:rPr lang="en-GB" sz="2700" dirty="0"/>
              <a:t>.</a:t>
            </a:r>
            <a:br>
              <a:rPr lang="en-GB" sz="2700" dirty="0"/>
            </a:br>
            <a:r>
              <a:rPr lang="en-GB" sz="2700" b="1" dirty="0"/>
              <a:t>E: </a:t>
            </a:r>
            <a:r>
              <a:rPr lang="en-GB" sz="2700" dirty="0"/>
              <a:t>He is called to the </a:t>
            </a:r>
            <a:r>
              <a:rPr lang="en-GB" sz="2700" u="sng" dirty="0"/>
              <a:t>bimah</a:t>
            </a:r>
            <a:r>
              <a:rPr lang="en-GB" sz="2700" dirty="0"/>
              <a:t> and </a:t>
            </a:r>
            <a:r>
              <a:rPr lang="en-GB" sz="2700" u="sng" dirty="0"/>
              <a:t>reads a prepared passage from the Torah </a:t>
            </a:r>
            <a:r>
              <a:rPr lang="en-GB" sz="2700" dirty="0"/>
              <a:t>in front of the congregation.</a:t>
            </a:r>
            <a:br>
              <a:rPr lang="en-GB" sz="2700" dirty="0"/>
            </a:br>
            <a:r>
              <a:rPr lang="en-GB" sz="2700" b="1" dirty="0"/>
              <a:t>E: - </a:t>
            </a:r>
            <a:r>
              <a:rPr lang="en-GB" sz="2700" dirty="0"/>
              <a:t>Shows he is now able to take a </a:t>
            </a:r>
            <a:r>
              <a:rPr lang="en-GB" sz="2700" b="1" dirty="0"/>
              <a:t>fuller part in synagogue worship</a:t>
            </a:r>
            <a:r>
              <a:rPr lang="en-GB" sz="2700" dirty="0"/>
              <a:t>.</a:t>
            </a:r>
          </a:p>
          <a:p>
            <a:pPr lvl="0"/>
            <a:r>
              <a:rPr lang="en-GB" sz="2700" dirty="0"/>
              <a:t>     - It marks that he is now </a:t>
            </a:r>
            <a:r>
              <a:rPr lang="en-GB" sz="2700" b="1" dirty="0"/>
              <a:t>responsible for keeping the mitzvot</a:t>
            </a:r>
            <a:r>
              <a:rPr lang="en-GB" sz="2700" dirty="0"/>
              <a:t> himself.</a:t>
            </a:r>
          </a:p>
          <a:p>
            <a:pPr lvl="0"/>
            <a:endParaRPr lang="en-GB" sz="2700" dirty="0"/>
          </a:p>
          <a:p>
            <a:r>
              <a:rPr lang="en-GB" sz="2700" b="1" dirty="0"/>
              <a:t>P:</a:t>
            </a:r>
            <a:r>
              <a:rPr lang="en-GB" sz="2700" dirty="0"/>
              <a:t> Another feature is that the boy takes on the </a:t>
            </a:r>
            <a:r>
              <a:rPr lang="en-GB" sz="2700" b="1" dirty="0"/>
              <a:t>responsibilities of a Jewish adult</a:t>
            </a:r>
            <a:r>
              <a:rPr lang="en-GB" sz="2700" dirty="0"/>
              <a:t>.</a:t>
            </a:r>
            <a:br>
              <a:rPr lang="en-GB" sz="2700" dirty="0"/>
            </a:br>
            <a:r>
              <a:rPr lang="en-GB" sz="2700" b="1" dirty="0"/>
              <a:t>E: - </a:t>
            </a:r>
            <a:r>
              <a:rPr lang="en-GB" sz="2700" dirty="0"/>
              <a:t>He may wear </a:t>
            </a:r>
            <a:r>
              <a:rPr lang="en-GB" sz="2700" u="sng" dirty="0"/>
              <a:t>tefillin for the first time </a:t>
            </a:r>
            <a:r>
              <a:rPr lang="en-GB" sz="2700" dirty="0"/>
              <a:t>and </a:t>
            </a:r>
            <a:r>
              <a:rPr lang="en-GB" sz="2700" u="sng" dirty="0"/>
              <a:t>give a speech to the congregation</a:t>
            </a:r>
            <a:r>
              <a:rPr lang="en-GB" sz="2700" dirty="0"/>
              <a:t>.</a:t>
            </a:r>
          </a:p>
          <a:p>
            <a:pPr lvl="0"/>
            <a:r>
              <a:rPr lang="en-GB" sz="2700" dirty="0"/>
              <a:t>     - His father says a blessing thanking God that his son has reached maturity.</a:t>
            </a:r>
            <a:br>
              <a:rPr lang="en-GB" sz="2700" dirty="0"/>
            </a:br>
            <a:r>
              <a:rPr lang="en-GB" sz="2700" b="1" dirty="0"/>
              <a:t>E: - </a:t>
            </a:r>
            <a:r>
              <a:rPr lang="en-GB" sz="2700" dirty="0"/>
              <a:t>After Bar Mitzvah, he can be counted in an Orthodox </a:t>
            </a:r>
            <a:r>
              <a:rPr lang="en-GB" sz="2700" b="1" dirty="0"/>
              <a:t>minyan</a:t>
            </a:r>
            <a:r>
              <a:rPr lang="en-GB" sz="2700" dirty="0"/>
              <a:t>.</a:t>
            </a:r>
          </a:p>
          <a:p>
            <a:pPr lvl="0"/>
            <a:r>
              <a:rPr lang="en-GB" sz="2700" dirty="0"/>
              <a:t>      - Shows he is now personally responsible for his </a:t>
            </a:r>
            <a:r>
              <a:rPr lang="en-GB" sz="2700" b="1" dirty="0"/>
              <a:t>actions and Jewish duties</a:t>
            </a:r>
            <a:r>
              <a:rPr lang="en-GB" sz="2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5917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BF630-2BF6-2A1A-B7B1-67B7A453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52DA252-3CE1-FFED-8903-DB9F44C2367E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Brit Milah &amp; Bar/Bat Mitzvah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FEE10AF0-922B-3073-4AC6-2BF82B584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B4BC02-F453-8375-6835-BFB30192C1D9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features of Brit Milah Ceremony.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466AA4-FF96-A5E9-C3B5-A1A928DB904A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508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CB2B3-A32A-C368-FEBC-902FA1B4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A84D81EA-3147-0DC7-1510-DCE6D0BD2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5BA648-E2C1-143F-E0EE-801E23D564AB}"/>
              </a:ext>
            </a:extLst>
          </p:cNvPr>
          <p:cNvSpPr txBox="1"/>
          <p:nvPr/>
        </p:nvSpPr>
        <p:spPr>
          <a:xfrm>
            <a:off x="0" y="76200"/>
            <a:ext cx="12192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Def:</a:t>
            </a:r>
            <a:r>
              <a:rPr lang="en-GB" sz="2600" dirty="0"/>
              <a:t> </a:t>
            </a:r>
            <a:r>
              <a:rPr lang="en-GB" sz="2600" b="1" dirty="0"/>
              <a:t>Brit Milah</a:t>
            </a:r>
            <a:r>
              <a:rPr lang="en-GB" sz="2600" dirty="0"/>
              <a:t> means the </a:t>
            </a:r>
            <a:r>
              <a:rPr lang="en-GB" sz="2600" b="1" dirty="0"/>
              <a:t>“covenant of circumcision”</a:t>
            </a:r>
            <a:r>
              <a:rPr lang="en-GB" sz="2600" dirty="0"/>
              <a:t> and is a ceremony for a Jewish baby boy, usually held when he is </a:t>
            </a:r>
            <a:r>
              <a:rPr lang="en-GB" sz="2600" b="1" dirty="0"/>
              <a:t>8 days old</a:t>
            </a:r>
            <a:r>
              <a:rPr lang="en-GB" sz="2600" dirty="0"/>
              <a:t>, to welcome him into the </a:t>
            </a:r>
            <a:r>
              <a:rPr lang="en-GB" sz="2600" b="1" dirty="0"/>
              <a:t>Abrahamic covenant</a:t>
            </a:r>
            <a:r>
              <a:rPr lang="en-GB" sz="2600" dirty="0"/>
              <a:t>. </a:t>
            </a:r>
          </a:p>
          <a:p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One feature is that the baby boy is </a:t>
            </a:r>
            <a:r>
              <a:rPr lang="en-GB" sz="2600" b="1" dirty="0"/>
              <a:t>circumcised by a mohel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 </a:t>
            </a:r>
            <a:r>
              <a:rPr lang="en-GB" sz="2600" dirty="0"/>
              <a:t>The </a:t>
            </a:r>
            <a:r>
              <a:rPr lang="en-GB" sz="2600" u="sng" dirty="0"/>
              <a:t>mohel</a:t>
            </a:r>
            <a:r>
              <a:rPr lang="en-GB" sz="2600" dirty="0"/>
              <a:t> is specially </a:t>
            </a:r>
            <a:r>
              <a:rPr lang="en-GB" sz="2600" u="sng" dirty="0"/>
              <a:t>trained to carry out the circumcision</a:t>
            </a:r>
            <a:r>
              <a:rPr lang="en-GB" sz="2600" dirty="0"/>
              <a:t>.</a:t>
            </a:r>
          </a:p>
          <a:p>
            <a:pPr lvl="0"/>
            <a:r>
              <a:rPr lang="en-GB" sz="2600" b="1" dirty="0"/>
              <a:t>E: - </a:t>
            </a:r>
            <a:r>
              <a:rPr lang="en-GB" sz="2600" dirty="0"/>
              <a:t>Circumcision is the physical </a:t>
            </a:r>
            <a:r>
              <a:rPr lang="en-GB" sz="2600" b="1" dirty="0"/>
              <a:t>sign of the covenant</a:t>
            </a:r>
            <a:r>
              <a:rPr lang="en-GB" sz="2600" dirty="0"/>
              <a:t> God made with Abraham.</a:t>
            </a:r>
          </a:p>
          <a:p>
            <a:pPr lvl="0"/>
            <a:r>
              <a:rPr lang="en-GB" sz="2600" dirty="0"/>
              <a:t>      - It shows the child is entering the </a:t>
            </a:r>
            <a:r>
              <a:rPr lang="en-GB" sz="2600" b="1" dirty="0"/>
              <a:t>Jewish community and covenant with God</a:t>
            </a:r>
            <a:r>
              <a:rPr lang="en-GB" sz="2600" dirty="0"/>
              <a:t>.</a:t>
            </a:r>
          </a:p>
          <a:p>
            <a:pPr lvl="0"/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Another feature is that the child is </a:t>
            </a:r>
            <a:r>
              <a:rPr lang="en-GB" sz="2600" b="1" dirty="0"/>
              <a:t>blessed and welcomed into the community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The baby may </a:t>
            </a:r>
            <a:r>
              <a:rPr lang="en-GB" sz="2600" u="sng" dirty="0"/>
              <a:t>be placed on Elijah’s chair</a:t>
            </a:r>
            <a:r>
              <a:rPr lang="en-GB" sz="2600" dirty="0"/>
              <a:t>, because Elijah is believed to be present at every Brit Milah.</a:t>
            </a:r>
          </a:p>
          <a:p>
            <a:pPr lvl="0"/>
            <a:r>
              <a:rPr lang="en-GB" sz="2600" dirty="0"/>
              <a:t>     - The child is then </a:t>
            </a:r>
            <a:r>
              <a:rPr lang="en-GB" sz="2600" u="sng" dirty="0"/>
              <a:t>blessed and given his Hebrew name</a:t>
            </a:r>
            <a:r>
              <a:rPr lang="en-GB" sz="2600" dirty="0"/>
              <a:t>, followed by a celebration.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This welcomes the child into </a:t>
            </a:r>
            <a:r>
              <a:rPr lang="en-GB" sz="2600" b="1" dirty="0"/>
              <a:t>Jewish life and identity</a:t>
            </a:r>
            <a:r>
              <a:rPr lang="en-GB" sz="2600" dirty="0"/>
              <a:t>.</a:t>
            </a:r>
          </a:p>
          <a:p>
            <a:pPr lvl="0"/>
            <a:r>
              <a:rPr lang="en-GB" sz="2600" dirty="0"/>
              <a:t>      - The blessings express hopes that he will grow to follow the </a:t>
            </a:r>
            <a:r>
              <a:rPr lang="en-GB" sz="2600" b="1" dirty="0"/>
              <a:t>Torah, relationships and good deeds</a:t>
            </a:r>
            <a:r>
              <a:rPr lang="en-GB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57236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42A32-72AE-8D67-66BD-EA2C0142E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64328DD-F909-AC7C-1EB1-C9123C6044E8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Brit Milah &amp; Bar/Bat Mitzvah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3B5C8F1-49CC-3F6E-7838-ADC9F8E15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244C18-0CA8-3398-E11E-F356002726C7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features of a Jewish girl’s coming-of-age ceremony.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A153DD-52CD-C01D-0C08-E353A61CDD87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1306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2AEB-0460-C746-84BF-17614EF65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368676A6-5776-F20F-F122-73E0BD89E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B33650-021A-28F3-E15B-5AD605E93B18}"/>
              </a:ext>
            </a:extLst>
          </p:cNvPr>
          <p:cNvSpPr txBox="1"/>
          <p:nvPr/>
        </p:nvSpPr>
        <p:spPr>
          <a:xfrm>
            <a:off x="0" y="-26832"/>
            <a:ext cx="12192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Def:</a:t>
            </a:r>
            <a:r>
              <a:rPr lang="en-GB" sz="2500" dirty="0"/>
              <a:t> A Jewish girl’s coming-of-age ceremony marks the point when she becomes </a:t>
            </a:r>
            <a:r>
              <a:rPr lang="en-GB" sz="2500" b="1" dirty="0"/>
              <a:t>responsible for her own Jewish duties and actions</a:t>
            </a:r>
            <a:r>
              <a:rPr lang="en-GB" sz="2500" dirty="0"/>
              <a:t>. Reform Jews usually celebrate a </a:t>
            </a:r>
            <a:r>
              <a:rPr lang="en-GB" sz="2500" b="1" dirty="0"/>
              <a:t>Bat Mitzvah</a:t>
            </a:r>
            <a:r>
              <a:rPr lang="en-GB" sz="2500" dirty="0"/>
              <a:t>, while Orthodox girls may have a </a:t>
            </a:r>
            <a:r>
              <a:rPr lang="en-GB" sz="2500" b="1" dirty="0"/>
              <a:t>Bat Chayil</a:t>
            </a:r>
            <a:r>
              <a:rPr lang="en-GB" sz="2500" dirty="0"/>
              <a:t>. </a:t>
            </a:r>
          </a:p>
          <a:p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In </a:t>
            </a:r>
            <a:r>
              <a:rPr lang="en-GB" sz="2500" b="1" dirty="0"/>
              <a:t>Reform Judaism</a:t>
            </a:r>
            <a:r>
              <a:rPr lang="en-GB" sz="2500" dirty="0"/>
              <a:t>, girls usually celebrate a </a:t>
            </a:r>
            <a:r>
              <a:rPr lang="en-GB" sz="2500" b="1" dirty="0"/>
              <a:t>Bat Mitzvah</a:t>
            </a:r>
            <a:r>
              <a:rPr lang="en-GB" sz="2500" dirty="0"/>
              <a:t> at around </a:t>
            </a:r>
            <a:r>
              <a:rPr lang="en-GB" sz="2500" b="1" dirty="0"/>
              <a:t>12 or 13 years old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The ceremony can be very </a:t>
            </a:r>
            <a:r>
              <a:rPr lang="en-GB" sz="2500" u="sng" dirty="0"/>
              <a:t>similar to a boy’s Bar Mitzvah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The girl may </a:t>
            </a:r>
            <a:r>
              <a:rPr lang="en-GB" sz="2500" u="sng" dirty="0"/>
              <a:t>read from the Torah</a:t>
            </a:r>
            <a:r>
              <a:rPr lang="en-GB" sz="2500" dirty="0"/>
              <a:t>, give a speech and take a full part in the synagogue service.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This reflects Reform Judaism’s belief in </a:t>
            </a:r>
            <a:r>
              <a:rPr lang="en-GB" sz="2500" b="1" dirty="0"/>
              <a:t>equality between men and women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After the ceremony, she is responsible for </a:t>
            </a:r>
            <a:r>
              <a:rPr lang="en-GB" sz="2500" b="1" dirty="0"/>
              <a:t>keeping the mitzvot</a:t>
            </a:r>
            <a:r>
              <a:rPr lang="en-GB" sz="2500" dirty="0"/>
              <a:t>.</a:t>
            </a:r>
          </a:p>
          <a:p>
            <a:pPr lvl="0"/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In </a:t>
            </a:r>
            <a:r>
              <a:rPr lang="en-GB" sz="2500" b="1" dirty="0"/>
              <a:t>Orthodox Judaism</a:t>
            </a:r>
            <a:r>
              <a:rPr lang="en-GB" sz="2500" dirty="0"/>
              <a:t>, girls may celebrate a </a:t>
            </a:r>
            <a:r>
              <a:rPr lang="en-GB" sz="2500" b="1" dirty="0"/>
              <a:t>Bat Chayil</a:t>
            </a:r>
            <a:r>
              <a:rPr lang="en-GB" sz="2500" dirty="0"/>
              <a:t>, usually around the age of </a:t>
            </a:r>
            <a:r>
              <a:rPr lang="en-GB" sz="2500" b="1" dirty="0"/>
              <a:t>12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</a:t>
            </a:r>
            <a:r>
              <a:rPr lang="en-GB" sz="2500" dirty="0"/>
              <a:t> - </a:t>
            </a:r>
            <a:r>
              <a:rPr lang="en-GB" sz="2500" u="sng" dirty="0"/>
              <a:t>Bat Chayil </a:t>
            </a:r>
            <a:r>
              <a:rPr lang="en-GB" sz="2500" dirty="0"/>
              <a:t>means </a:t>
            </a:r>
            <a:r>
              <a:rPr lang="en-GB" sz="2500" u="sng" dirty="0"/>
              <a:t>“Daughter of worth.”</a:t>
            </a:r>
          </a:p>
          <a:p>
            <a:pPr lvl="0"/>
            <a:r>
              <a:rPr lang="en-GB" sz="2500" dirty="0"/>
              <a:t>     - The girl may give a </a:t>
            </a:r>
            <a:r>
              <a:rPr lang="en-GB" sz="2500" u="sng" dirty="0"/>
              <a:t>speech about Judaism</a:t>
            </a:r>
            <a:r>
              <a:rPr lang="en-GB" sz="2500" dirty="0"/>
              <a:t>, but traditionally does </a:t>
            </a:r>
            <a:r>
              <a:rPr lang="en-GB" sz="2500" u="sng" dirty="0"/>
              <a:t>not read from the Torah </a:t>
            </a:r>
            <a:r>
              <a:rPr lang="en-GB" sz="2500" dirty="0"/>
              <a:t>during the service.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This marks her taking on an </a:t>
            </a:r>
            <a:r>
              <a:rPr lang="en-GB" sz="2500" b="1" dirty="0"/>
              <a:t>adult role in the Jewish community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It reflects the Orthodox belief that </a:t>
            </a:r>
            <a:r>
              <a:rPr lang="en-GB" sz="2500" b="1" dirty="0"/>
              <a:t>men and women have different religious roles</a:t>
            </a:r>
            <a:r>
              <a:rPr lang="en-GB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28513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CFF41-3F77-DC60-A6C4-83CC65B7D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E9989AE-C1B0-9636-56C2-B37550474A99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5) Brit Milah &amp; Bar/Bat Mitzvah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C181983-0BF1-3903-4610-C29A0B7AA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AA134-DDD8-E1BA-092E-54147F344F72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Brit Milah is important for Jews.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BB4AC7-995C-C7F2-DDF0-60B0301F994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5869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3BE5E-1EEF-7872-607A-C8FA0C49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01D9D9C-51BE-05AB-8554-4A80441CA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86342B-A311-3101-B2A9-A70204123733}"/>
              </a:ext>
            </a:extLst>
          </p:cNvPr>
          <p:cNvSpPr txBox="1"/>
          <p:nvPr/>
        </p:nvSpPr>
        <p:spPr>
          <a:xfrm>
            <a:off x="0" y="76200"/>
            <a:ext cx="12192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b="1" dirty="0"/>
              <a:t>P:</a:t>
            </a:r>
            <a:r>
              <a:rPr lang="en-GB" sz="2100" dirty="0"/>
              <a:t> Brit Milah is important because it is the </a:t>
            </a:r>
            <a:r>
              <a:rPr lang="en-GB" sz="2100" b="1" dirty="0"/>
              <a:t>sign of the Abrahamic covenant</a:t>
            </a:r>
            <a:r>
              <a:rPr lang="en-GB" sz="2100" dirty="0"/>
              <a:t>.</a:t>
            </a:r>
            <a:br>
              <a:rPr lang="en-GB" sz="2100" dirty="0"/>
            </a:br>
            <a:r>
              <a:rPr lang="en-GB" sz="2100" b="1" dirty="0"/>
              <a:t>E:</a:t>
            </a:r>
            <a:r>
              <a:rPr lang="en-GB" sz="2100" dirty="0"/>
              <a:t> </a:t>
            </a:r>
            <a:r>
              <a:rPr lang="en-GB" sz="2100" u="sng" dirty="0"/>
              <a:t>Genesis</a:t>
            </a:r>
            <a:r>
              <a:rPr lang="en-GB" sz="2100" b="1" dirty="0"/>
              <a:t>:</a:t>
            </a:r>
            <a:r>
              <a:rPr lang="en-GB" sz="2100" dirty="0"/>
              <a:t> “Every male among you shall be circumcised at the age of eight days.”</a:t>
            </a:r>
            <a:br>
              <a:rPr lang="en-GB" sz="2100" dirty="0"/>
            </a:br>
            <a:r>
              <a:rPr lang="en-GB" sz="2100" b="1" dirty="0"/>
              <a:t>E: - </a:t>
            </a:r>
            <a:r>
              <a:rPr lang="en-GB" sz="2100" dirty="0"/>
              <a:t>Circumcision is the </a:t>
            </a:r>
            <a:r>
              <a:rPr lang="en-GB" sz="2100" b="1" dirty="0"/>
              <a:t>physical sign of the agreement between God and Abraham</a:t>
            </a:r>
            <a:r>
              <a:rPr lang="en-GB" sz="2100" dirty="0"/>
              <a:t>.</a:t>
            </a:r>
          </a:p>
          <a:p>
            <a:pPr lvl="0"/>
            <a:r>
              <a:rPr lang="en-GB" sz="2100" dirty="0"/>
              <a:t>It shows the child is part of the </a:t>
            </a:r>
            <a:r>
              <a:rPr lang="en-GB" sz="2100" b="1" dirty="0"/>
              <a:t>special relationship between God and the Jewish people</a:t>
            </a:r>
            <a:r>
              <a:rPr lang="en-GB" sz="2100" dirty="0"/>
              <a:t>.</a:t>
            </a:r>
          </a:p>
          <a:p>
            <a:pPr lvl="0"/>
            <a:endParaRPr lang="en-GB" sz="2100" dirty="0"/>
          </a:p>
          <a:p>
            <a:r>
              <a:rPr lang="en-GB" sz="2100" b="1" dirty="0"/>
              <a:t>P:</a:t>
            </a:r>
            <a:r>
              <a:rPr lang="en-GB" sz="2100" dirty="0"/>
              <a:t> Brit Milah is important because it shows </a:t>
            </a:r>
            <a:r>
              <a:rPr lang="en-GB" sz="2100" b="1" dirty="0"/>
              <a:t>obedience to God</a:t>
            </a:r>
            <a:r>
              <a:rPr lang="en-GB" sz="2100" dirty="0"/>
              <a:t>.</a:t>
            </a:r>
            <a:br>
              <a:rPr lang="en-GB" sz="2100" dirty="0"/>
            </a:br>
            <a:r>
              <a:rPr lang="en-GB" sz="2100" b="1" dirty="0"/>
              <a:t>E:</a:t>
            </a:r>
            <a:r>
              <a:rPr lang="en-GB" sz="2100" dirty="0"/>
              <a:t> </a:t>
            </a:r>
            <a:r>
              <a:rPr lang="en-GB" sz="2100" b="1" dirty="0"/>
              <a:t>God commanded </a:t>
            </a:r>
            <a:r>
              <a:rPr lang="en-GB" sz="2100" dirty="0"/>
              <a:t>Abraham that his male descendants should be </a:t>
            </a:r>
            <a:r>
              <a:rPr lang="en-GB" sz="2100" b="1" dirty="0"/>
              <a:t>circumcised on the eighth day</a:t>
            </a:r>
            <a:r>
              <a:rPr lang="en-GB" sz="2100" dirty="0"/>
              <a:t>.</a:t>
            </a:r>
            <a:br>
              <a:rPr lang="en-GB" sz="2100" dirty="0"/>
            </a:br>
            <a:r>
              <a:rPr lang="en-GB" sz="2100" b="1" dirty="0"/>
              <a:t>E: Jews continue to follow a command </a:t>
            </a:r>
            <a:r>
              <a:rPr lang="en-GB" sz="2100" dirty="0"/>
              <a:t>given in the </a:t>
            </a:r>
            <a:r>
              <a:rPr lang="en-GB" sz="2100" b="1" dirty="0"/>
              <a:t>Torah</a:t>
            </a:r>
            <a:r>
              <a:rPr lang="en-GB" sz="2100" dirty="0"/>
              <a:t> thousands of years later.</a:t>
            </a:r>
          </a:p>
          <a:p>
            <a:pPr lvl="0"/>
            <a:r>
              <a:rPr lang="en-GB" sz="2100" dirty="0"/>
              <a:t>Shows commitment to </a:t>
            </a:r>
            <a:r>
              <a:rPr lang="en-GB" sz="2100" b="1" dirty="0"/>
              <a:t>God’s mitzvot</a:t>
            </a:r>
            <a:r>
              <a:rPr lang="en-GB" sz="2100" dirty="0"/>
              <a:t> even from the beginning of a child’s life.</a:t>
            </a:r>
          </a:p>
          <a:p>
            <a:pPr lvl="0"/>
            <a:endParaRPr lang="en-GB" sz="2100" dirty="0"/>
          </a:p>
          <a:p>
            <a:r>
              <a:rPr lang="en-GB" sz="2100" b="1" dirty="0"/>
              <a:t>P:</a:t>
            </a:r>
            <a:r>
              <a:rPr lang="en-GB" sz="2100" dirty="0"/>
              <a:t> Brit Milah is important because it </a:t>
            </a:r>
            <a:r>
              <a:rPr lang="en-GB" sz="2100" b="1" dirty="0"/>
              <a:t>welcomes the child into the Jewish community and identity</a:t>
            </a:r>
            <a:r>
              <a:rPr lang="en-GB" sz="2100" dirty="0"/>
              <a:t>.</a:t>
            </a:r>
            <a:br>
              <a:rPr lang="en-GB" sz="2100" dirty="0"/>
            </a:br>
            <a:r>
              <a:rPr lang="en-GB" sz="2100" b="1" dirty="0"/>
              <a:t>E:</a:t>
            </a:r>
            <a:r>
              <a:rPr lang="en-GB" sz="2100" dirty="0"/>
              <a:t> During the ceremony, the baby is </a:t>
            </a:r>
            <a:r>
              <a:rPr lang="en-GB" sz="2100" b="1" dirty="0"/>
              <a:t>blessed and given his Hebrew name</a:t>
            </a:r>
            <a:r>
              <a:rPr lang="en-GB" sz="2100" dirty="0"/>
              <a:t>.</a:t>
            </a:r>
            <a:br>
              <a:rPr lang="en-GB" sz="2100" dirty="0"/>
            </a:br>
            <a:r>
              <a:rPr lang="en-GB" sz="2100" b="1" dirty="0"/>
              <a:t>E: </a:t>
            </a:r>
            <a:r>
              <a:rPr lang="en-GB" sz="2100" dirty="0"/>
              <a:t>Publicly identifies the child as </a:t>
            </a:r>
            <a:r>
              <a:rPr lang="en-GB" sz="2100" b="1" dirty="0"/>
              <a:t>part of the Jewish people</a:t>
            </a:r>
            <a:r>
              <a:rPr lang="en-GB" sz="2100" dirty="0"/>
              <a:t>.</a:t>
            </a:r>
          </a:p>
          <a:p>
            <a:pPr lvl="0"/>
            <a:r>
              <a:rPr lang="en-GB" sz="2100" dirty="0"/>
              <a:t>Family and community celebrate together, </a:t>
            </a:r>
            <a:r>
              <a:rPr lang="en-GB" sz="2100" b="1" dirty="0"/>
              <a:t>strengthening a sense of belonging</a:t>
            </a:r>
            <a:r>
              <a:rPr lang="en-GB" sz="2100" dirty="0"/>
              <a:t>.</a:t>
            </a:r>
          </a:p>
          <a:p>
            <a:pPr lvl="0"/>
            <a:endParaRPr lang="en-GB" sz="2100" dirty="0"/>
          </a:p>
          <a:p>
            <a:r>
              <a:rPr lang="en-GB" sz="2100" b="1" dirty="0"/>
              <a:t>P:</a:t>
            </a:r>
            <a:r>
              <a:rPr lang="en-GB" sz="2100" dirty="0"/>
              <a:t> Brit Milah is important because it helps ensure the </a:t>
            </a:r>
            <a:r>
              <a:rPr lang="en-GB" sz="2100" b="1" dirty="0"/>
              <a:t>continuity of Judaism</a:t>
            </a:r>
            <a:r>
              <a:rPr lang="en-GB" sz="2100" dirty="0"/>
              <a:t>.</a:t>
            </a:r>
            <a:br>
              <a:rPr lang="en-GB" sz="2100" dirty="0"/>
            </a:br>
            <a:r>
              <a:rPr lang="en-GB" sz="2100" b="1" dirty="0"/>
              <a:t>E:</a:t>
            </a:r>
            <a:r>
              <a:rPr lang="en-GB" sz="2100" dirty="0"/>
              <a:t> The command in Genesis is to be followed </a:t>
            </a:r>
            <a:r>
              <a:rPr lang="en-GB" sz="2100" b="1" dirty="0"/>
              <a:t>“throughout the generations.”</a:t>
            </a:r>
            <a:br>
              <a:rPr lang="en-GB" sz="2100" dirty="0"/>
            </a:br>
            <a:r>
              <a:rPr lang="en-GB" sz="2100" b="1" dirty="0"/>
              <a:t>E: - Each new generation enters the same covenant as Abraham.</a:t>
            </a:r>
          </a:p>
          <a:p>
            <a:pPr lvl="0"/>
            <a:r>
              <a:rPr lang="en-GB" sz="2100" dirty="0"/>
              <a:t>     - It connects Jews today with their </a:t>
            </a:r>
            <a:r>
              <a:rPr lang="en-GB" sz="2100" b="1" dirty="0"/>
              <a:t>ancestors and Jewish history</a:t>
            </a:r>
            <a:r>
              <a:rPr lang="en-GB" sz="2100" dirty="0"/>
              <a:t>.</a:t>
            </a:r>
          </a:p>
          <a:p>
            <a:pPr lvl="0"/>
            <a:r>
              <a:rPr lang="en-GB" sz="2100" dirty="0"/>
              <a:t>     - A male convert may also undergo Brit Milah, showing its importance in </a:t>
            </a:r>
            <a:r>
              <a:rPr lang="en-GB" sz="2100" b="1" dirty="0"/>
              <a:t>entering the covenant</a:t>
            </a:r>
            <a:r>
              <a:rPr lang="en-GB" sz="2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5517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A36E-2A26-DA9E-0FAF-6C43D89A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D5D60ED-3F2C-AD39-585C-25CF335F6D4D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Marriage &amp; Mourning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51DAB51-D257-DD1B-3EA2-FF45A8B80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0F7D3E-DDA6-940F-2A12-336055734815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a Jewish marriage ceremony.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AEBCDA2-824C-69B5-F423-98D74721770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598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4197E-0AE3-4D60-7DCB-04E9FF58E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5CFE5D5-56BB-B6A3-B0B7-2B0DF97C2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9F01B1-2A4C-E8B6-14F9-F7B87C7306D7}"/>
              </a:ext>
            </a:extLst>
          </p:cNvPr>
          <p:cNvSpPr txBox="1"/>
          <p:nvPr/>
        </p:nvSpPr>
        <p:spPr>
          <a:xfrm>
            <a:off x="0" y="-39711"/>
            <a:ext cx="12192000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Def:</a:t>
            </a:r>
            <a:r>
              <a:rPr lang="en-GB" sz="2500" dirty="0"/>
              <a:t> A Jewish marriage is a </a:t>
            </a:r>
            <a:r>
              <a:rPr lang="en-GB" sz="2500" b="1" dirty="0"/>
              <a:t>religious and legal union</a:t>
            </a:r>
            <a:r>
              <a:rPr lang="en-GB" sz="2500" dirty="0"/>
              <a:t> between two people, usually carried out under the supervision of a </a:t>
            </a:r>
            <a:r>
              <a:rPr lang="en-GB" sz="2500" b="1" dirty="0"/>
              <a:t>rabbi</a:t>
            </a:r>
            <a:r>
              <a:rPr lang="en-GB" sz="2500" dirty="0"/>
              <a:t> and involving a </a:t>
            </a:r>
            <a:r>
              <a:rPr lang="en-GB" sz="2500" b="1" dirty="0"/>
              <a:t>ketubah</a:t>
            </a:r>
            <a:r>
              <a:rPr lang="en-GB" sz="2500" dirty="0"/>
              <a:t> </a:t>
            </a:r>
            <a:r>
              <a:rPr lang="en-GB" sz="2400" dirty="0"/>
              <a:t>(marriage contract). </a:t>
            </a:r>
          </a:p>
          <a:p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One feature is that the couple marry under the </a:t>
            </a:r>
            <a:r>
              <a:rPr lang="en-GB" sz="2500" b="1" dirty="0"/>
              <a:t>chuppah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The </a:t>
            </a:r>
            <a:r>
              <a:rPr lang="en-GB" sz="2500" u="sng" dirty="0"/>
              <a:t>chuppah</a:t>
            </a:r>
            <a:r>
              <a:rPr lang="en-GB" sz="2500" dirty="0"/>
              <a:t> is a </a:t>
            </a:r>
            <a:r>
              <a:rPr lang="en-GB" sz="2500" u="sng" dirty="0"/>
              <a:t>canopy</a:t>
            </a:r>
            <a:r>
              <a:rPr lang="en-GB" sz="2500" dirty="0"/>
              <a:t> which symbolises the </a:t>
            </a:r>
            <a:r>
              <a:rPr lang="en-GB" sz="2500" u="sng" dirty="0"/>
              <a:t>home the couple will build together.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Shows the couple are beginning a </a:t>
            </a:r>
            <a:r>
              <a:rPr lang="en-GB" sz="2500" b="1" dirty="0"/>
              <a:t>new life together</a:t>
            </a:r>
            <a:r>
              <a:rPr lang="en-GB" sz="2500" dirty="0"/>
              <a:t>.</a:t>
            </a:r>
          </a:p>
          <a:p>
            <a:r>
              <a:rPr lang="en-GB" sz="2500" dirty="0"/>
              <a:t>     - In Reform Judaism, rings may be </a:t>
            </a:r>
            <a:r>
              <a:rPr lang="en-GB" sz="2500" b="1" dirty="0"/>
              <a:t>exchanged by both partners</a:t>
            </a:r>
            <a:r>
              <a:rPr lang="en-GB" sz="2500" dirty="0"/>
              <a:t> to show equality.</a:t>
            </a:r>
            <a:br>
              <a:rPr lang="en-GB" sz="2500" dirty="0"/>
            </a:br>
            <a:r>
              <a:rPr lang="en-GB" sz="2500" dirty="0"/>
              <a:t>        (Orthodox: </a:t>
            </a:r>
            <a:r>
              <a:rPr lang="en-GB" sz="2500" b="1" dirty="0"/>
              <a:t>only</a:t>
            </a:r>
            <a:r>
              <a:rPr lang="en-GB" sz="2500" dirty="0"/>
              <a:t> the groom gives a </a:t>
            </a:r>
            <a:r>
              <a:rPr lang="en-GB" sz="2500" b="1" dirty="0"/>
              <a:t>ring to the bride </a:t>
            </a:r>
            <a:r>
              <a:rPr lang="en-GB" sz="2500" dirty="0"/>
              <a:t>during the wedding ceremony.)</a:t>
            </a:r>
          </a:p>
          <a:p>
            <a:pPr lvl="0"/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Another feature is the signing of the </a:t>
            </a:r>
            <a:r>
              <a:rPr lang="en-GB" sz="2500" b="1" dirty="0"/>
              <a:t>ketubah</a:t>
            </a:r>
            <a:r>
              <a:rPr lang="en-GB" sz="2500" dirty="0"/>
              <a:t> and the breaking of a glass.</a:t>
            </a:r>
            <a:br>
              <a:rPr lang="en-GB" sz="2500" dirty="0"/>
            </a:br>
            <a:r>
              <a:rPr lang="en-GB" sz="2500" b="1" dirty="0"/>
              <a:t>E: </a:t>
            </a:r>
            <a:r>
              <a:rPr lang="en-GB" sz="2500" dirty="0"/>
              <a:t>The </a:t>
            </a:r>
            <a:r>
              <a:rPr lang="en-GB" sz="2500" u="sng" dirty="0"/>
              <a:t>ketubah</a:t>
            </a:r>
            <a:r>
              <a:rPr lang="en-GB" sz="2500" dirty="0"/>
              <a:t> sets out the couple’s </a:t>
            </a:r>
            <a:r>
              <a:rPr lang="en-GB" sz="2500" u="sng" dirty="0"/>
              <a:t>rights and responsibilities </a:t>
            </a:r>
            <a:r>
              <a:rPr lang="en-GB" sz="2500" dirty="0"/>
              <a:t>within marriage.</a:t>
            </a:r>
          </a:p>
          <a:p>
            <a:pPr lvl="0"/>
            <a:r>
              <a:rPr lang="en-GB" sz="2500" dirty="0"/>
              <a:t>     - At the end of the ceremony, the </a:t>
            </a:r>
            <a:r>
              <a:rPr lang="en-GB" sz="2500" u="sng" dirty="0"/>
              <a:t>groom traditionally stamps on a glass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The ketubah shows marriage involves </a:t>
            </a:r>
            <a:r>
              <a:rPr lang="en-GB" sz="2500" b="1" dirty="0"/>
              <a:t>commitment and responsibility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 - The broken glass remembers the </a:t>
            </a:r>
            <a:r>
              <a:rPr lang="en-GB" sz="2500" b="1" dirty="0"/>
              <a:t>destruction of the Temple in Jerusalem</a:t>
            </a:r>
            <a:r>
              <a:rPr lang="en-GB" sz="2500" dirty="0"/>
              <a:t>, linking the couple to Jewish history. </a:t>
            </a:r>
          </a:p>
        </p:txBody>
      </p:sp>
    </p:spTree>
    <p:extLst>
      <p:ext uri="{BB962C8B-B14F-4D97-AF65-F5344CB8AC3E}">
        <p14:creationId xmlns:p14="http://schemas.microsoft.com/office/powerpoint/2010/main" val="2555236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DEE63-6C4C-AE78-B391-D901F9EC3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27A21B-5B9E-5616-D62D-060B91BB99A3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Marriage &amp; Mourning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F5E16179-5356-4272-1B01-B8153C904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B8FE9B-82C2-8521-C3A7-C841DB3D8D89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two ways of Jewish mourning.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6404DD-0CDF-B5AA-7A9C-905BDFCEA2E3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2454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4A5FC-DCDB-71A5-21D3-2B6621037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383C62D-D7D8-AAFD-C372-528E4563E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B29DE4-4A82-483E-CDCA-6098CE4F9AE1}"/>
              </a:ext>
            </a:extLst>
          </p:cNvPr>
          <p:cNvSpPr txBox="1"/>
          <p:nvPr/>
        </p:nvSpPr>
        <p:spPr>
          <a:xfrm>
            <a:off x="0" y="76200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Def:</a:t>
            </a:r>
            <a:r>
              <a:rPr lang="en-GB" sz="2500" dirty="0"/>
              <a:t> Jewish mourning follows a number of </a:t>
            </a:r>
            <a:r>
              <a:rPr lang="en-GB" sz="2500" b="1" dirty="0"/>
              <a:t>stages and rituals</a:t>
            </a:r>
            <a:r>
              <a:rPr lang="en-GB" sz="2500" dirty="0"/>
              <a:t> which help the family show respect for the dead and cope with their loss. </a:t>
            </a:r>
          </a:p>
          <a:p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One way Jews mourn is through </a:t>
            </a:r>
            <a:r>
              <a:rPr lang="en-GB" sz="2500" b="1" dirty="0"/>
              <a:t>Shiva</a:t>
            </a:r>
            <a:r>
              <a:rPr lang="en-GB" sz="2500" dirty="0"/>
              <a:t>, the </a:t>
            </a:r>
            <a:r>
              <a:rPr lang="en-GB" sz="2500" b="1" dirty="0"/>
              <a:t>first seven days after burial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Mourners usually </a:t>
            </a:r>
            <a:r>
              <a:rPr lang="en-GB" sz="2500" u="sng" dirty="0"/>
              <a:t>stay at home</a:t>
            </a:r>
            <a:r>
              <a:rPr lang="en-GB" sz="2500" dirty="0"/>
              <a:t>, </a:t>
            </a:r>
            <a:r>
              <a:rPr lang="en-GB" sz="2500" b="1" u="sng" dirty="0"/>
              <a:t>sit on low chairs</a:t>
            </a:r>
            <a:r>
              <a:rPr lang="en-GB" sz="2500" dirty="0"/>
              <a:t>, </a:t>
            </a:r>
            <a:r>
              <a:rPr lang="en-GB" sz="2500" u="sng" dirty="0"/>
              <a:t>cover mirrors </a:t>
            </a:r>
            <a:r>
              <a:rPr lang="en-GB" sz="2500" dirty="0"/>
              <a:t>and </a:t>
            </a:r>
            <a:r>
              <a:rPr lang="en-GB" sz="2500" u="sng" dirty="0"/>
              <a:t>receive visitors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The </a:t>
            </a:r>
            <a:r>
              <a:rPr lang="en-GB" sz="2500" u="sng" dirty="0"/>
              <a:t>Kaddish prayer is said </a:t>
            </a:r>
            <a:r>
              <a:rPr lang="en-GB" sz="2500" dirty="0"/>
              <a:t>and a </a:t>
            </a:r>
            <a:r>
              <a:rPr lang="en-GB" sz="2500" u="sng" dirty="0"/>
              <a:t>candle</a:t>
            </a:r>
            <a:r>
              <a:rPr lang="en-GB" sz="2500" dirty="0"/>
              <a:t> may be kept </a:t>
            </a:r>
            <a:r>
              <a:rPr lang="en-GB" sz="2500" u="sng" dirty="0"/>
              <a:t>lit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Shiva allows the </a:t>
            </a:r>
            <a:r>
              <a:rPr lang="en-GB" sz="2500" b="1" dirty="0"/>
              <a:t>family to focus fully on grieving </a:t>
            </a:r>
            <a:r>
              <a:rPr lang="en-GB" sz="2500" dirty="0"/>
              <a:t>and</a:t>
            </a:r>
            <a:r>
              <a:rPr lang="en-GB" sz="2500" b="1" dirty="0"/>
              <a:t> remembering the person who has died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The </a:t>
            </a:r>
            <a:r>
              <a:rPr lang="en-GB" sz="2500" b="1" dirty="0"/>
              <a:t>wider Jewish community can support </a:t>
            </a:r>
            <a:r>
              <a:rPr lang="en-GB" sz="2500" dirty="0"/>
              <a:t>them during this difficult time.</a:t>
            </a:r>
          </a:p>
          <a:p>
            <a:pPr lvl="0"/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Another way Jews mourn is through </a:t>
            </a:r>
            <a:r>
              <a:rPr lang="en-GB" sz="2500" b="1" dirty="0"/>
              <a:t>Shloshim and Yahrzeit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</a:t>
            </a:r>
            <a:r>
              <a:rPr lang="en-GB" sz="2500" dirty="0"/>
              <a:t> - </a:t>
            </a:r>
            <a:r>
              <a:rPr lang="en-GB" sz="2500" b="1" dirty="0"/>
              <a:t>Shloshim: further</a:t>
            </a:r>
            <a:r>
              <a:rPr lang="en-GB" sz="2500" dirty="0"/>
              <a:t> </a:t>
            </a:r>
            <a:r>
              <a:rPr lang="en-GB" sz="2500" b="1" dirty="0"/>
              <a:t>30-day period</a:t>
            </a:r>
            <a:r>
              <a:rPr lang="en-GB" sz="2500" dirty="0"/>
              <a:t> of </a:t>
            </a:r>
            <a:r>
              <a:rPr lang="en-GB" sz="2500" b="1" dirty="0"/>
              <a:t>mourning</a:t>
            </a:r>
            <a:r>
              <a:rPr lang="en-GB" sz="2500" dirty="0"/>
              <a:t> when mourners </a:t>
            </a:r>
            <a:r>
              <a:rPr lang="en-GB" sz="2500" b="1" dirty="0"/>
              <a:t>avoid celebrations</a:t>
            </a:r>
            <a:r>
              <a:rPr lang="en-GB" sz="2500" dirty="0"/>
              <a:t>.</a:t>
            </a:r>
          </a:p>
          <a:p>
            <a:pPr lvl="0"/>
            <a:r>
              <a:rPr lang="en-GB" sz="2500" b="1" dirty="0"/>
              <a:t>      - Yahrzeit: yearly anniversary of the death</a:t>
            </a:r>
            <a:r>
              <a:rPr lang="en-GB" sz="2500" dirty="0"/>
              <a:t>, </a:t>
            </a:r>
            <a:r>
              <a:rPr lang="en-GB" sz="2500" b="1" dirty="0"/>
              <a:t>candle </a:t>
            </a:r>
            <a:r>
              <a:rPr lang="en-GB" sz="2500" dirty="0"/>
              <a:t>is</a:t>
            </a:r>
            <a:r>
              <a:rPr lang="en-GB" sz="2500" b="1" dirty="0"/>
              <a:t> lit</a:t>
            </a:r>
            <a:r>
              <a:rPr lang="en-GB" sz="2500" dirty="0"/>
              <a:t> and the </a:t>
            </a:r>
            <a:r>
              <a:rPr lang="en-GB" sz="2500" b="1" dirty="0"/>
              <a:t>Kaddish</a:t>
            </a:r>
            <a:r>
              <a:rPr lang="en-GB" sz="2500" dirty="0"/>
              <a:t> is said.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These practices ensure the </a:t>
            </a:r>
            <a:r>
              <a:rPr lang="en-GB" sz="2500" b="1" dirty="0"/>
              <a:t>dead continue to be remembered and honoured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They allow mourning to continue gradually rather than ending immediately after the funeral.</a:t>
            </a:r>
          </a:p>
        </p:txBody>
      </p:sp>
    </p:spTree>
    <p:extLst>
      <p:ext uri="{BB962C8B-B14F-4D97-AF65-F5344CB8AC3E}">
        <p14:creationId xmlns:p14="http://schemas.microsoft.com/office/powerpoint/2010/main" val="24477284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216D9-74A9-7B4E-E46E-28C31F8F5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1C8C501-B182-EF89-02CA-03259C338448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6) Marriage &amp; Mourning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FC10FB56-2C90-40CA-E2AE-CB8F9E9E9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D465AC-223B-B667-5814-4C70BA2ADBAF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mourning rituals are important in Judaism.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4ED682-5005-4A48-38D0-ACCC02309E8D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4214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36DFF-679F-FEB6-1979-818A734B5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D345A6E-8704-55DF-6FD6-D985A6E65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7B746E-29FD-0CD1-B637-85FF6071CD56}"/>
              </a:ext>
            </a:extLst>
          </p:cNvPr>
          <p:cNvSpPr txBox="1"/>
          <p:nvPr/>
        </p:nvSpPr>
        <p:spPr>
          <a:xfrm>
            <a:off x="0" y="7620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Mourning rituals are important because they show </a:t>
            </a:r>
            <a:r>
              <a:rPr lang="en-GB" b="1" dirty="0"/>
              <a:t>respect and dignity for the person who has died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The </a:t>
            </a:r>
            <a:r>
              <a:rPr lang="en-GB" u="sng" dirty="0" err="1"/>
              <a:t>chevra</a:t>
            </a:r>
            <a:r>
              <a:rPr lang="en-GB" u="sng" dirty="0"/>
              <a:t> </a:t>
            </a:r>
            <a:r>
              <a:rPr lang="en-GB" u="sng" dirty="0" err="1"/>
              <a:t>kaddisha</a:t>
            </a:r>
            <a:r>
              <a:rPr lang="en-GB" u="sng" dirty="0"/>
              <a:t> wash the body</a:t>
            </a:r>
            <a:r>
              <a:rPr lang="en-GB" dirty="0"/>
              <a:t>, </a:t>
            </a:r>
            <a:r>
              <a:rPr lang="en-GB" u="sng" dirty="0"/>
              <a:t>dress</a:t>
            </a:r>
            <a:r>
              <a:rPr lang="en-GB" dirty="0"/>
              <a:t> it in </a:t>
            </a:r>
            <a:r>
              <a:rPr lang="en-GB" u="sng" dirty="0"/>
              <a:t>simple white clothing </a:t>
            </a:r>
            <a:r>
              <a:rPr lang="en-GB" dirty="0"/>
              <a:t>and </a:t>
            </a:r>
            <a:r>
              <a:rPr lang="en-GB" u="sng" dirty="0"/>
              <a:t>prepare it for burial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Shows the dead should be treated with </a:t>
            </a:r>
            <a:r>
              <a:rPr lang="en-GB" b="1" dirty="0"/>
              <a:t>care and honour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</a:t>
            </a:r>
            <a:r>
              <a:rPr lang="en-GB" b="1" dirty="0"/>
              <a:t>Simple funeral </a:t>
            </a:r>
            <a:r>
              <a:rPr lang="en-GB" dirty="0"/>
              <a:t>= </a:t>
            </a:r>
            <a:r>
              <a:rPr lang="en-GB" b="1" dirty="0"/>
              <a:t>all people are equal in death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</a:t>
            </a:r>
            <a:r>
              <a:rPr lang="en-GB" b="1" dirty="0"/>
              <a:t>Burial usually takes place as soon as possible</a:t>
            </a:r>
            <a:r>
              <a:rPr lang="en-GB" dirty="0"/>
              <a:t>, showing respect for the deceased.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Mourning rituals are important because they help the family </a:t>
            </a:r>
            <a:r>
              <a:rPr lang="en-GB" b="1" dirty="0"/>
              <a:t>grieve properly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During </a:t>
            </a:r>
            <a:r>
              <a:rPr lang="en-GB" u="sng" dirty="0"/>
              <a:t>Shiva</a:t>
            </a:r>
            <a:r>
              <a:rPr lang="en-GB" dirty="0"/>
              <a:t>, </a:t>
            </a:r>
            <a:r>
              <a:rPr lang="en-GB" u="sng" dirty="0"/>
              <a:t>mourners stay at home for seven days</a:t>
            </a:r>
            <a:r>
              <a:rPr lang="en-GB" dirty="0"/>
              <a:t>, </a:t>
            </a:r>
            <a:r>
              <a:rPr lang="en-GB" u="sng" dirty="0"/>
              <a:t>sit on low chairs</a:t>
            </a:r>
            <a:r>
              <a:rPr lang="en-GB" dirty="0"/>
              <a:t> and </a:t>
            </a:r>
            <a:r>
              <a:rPr lang="en-GB" u="sng" dirty="0"/>
              <a:t>avoid normal activities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Gives the family time to focus on their </a:t>
            </a:r>
            <a:r>
              <a:rPr lang="en-GB" b="1" dirty="0"/>
              <a:t>loss and emotions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</a:t>
            </a:r>
            <a:r>
              <a:rPr lang="en-GB" b="1" dirty="0"/>
              <a:t>Prevents them having to return immediately to ordinary life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Helps mourning happen gradually.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Mourning rituals are important because they provide </a:t>
            </a:r>
            <a:r>
              <a:rPr lang="en-GB" b="1" dirty="0"/>
              <a:t>support from the Jewish community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During Shiva, </a:t>
            </a:r>
            <a:r>
              <a:rPr lang="en-GB" u="sng" dirty="0"/>
              <a:t>friends and relatives visit the mourners</a:t>
            </a:r>
            <a:r>
              <a:rPr lang="en-GB" dirty="0"/>
              <a:t>, and the </a:t>
            </a:r>
            <a:r>
              <a:rPr lang="en-GB" u="sng" dirty="0"/>
              <a:t>Kaddish is recited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The community helps with practical needs so the family can focus on grieving.</a:t>
            </a:r>
          </a:p>
          <a:p>
            <a:pPr lvl="0"/>
            <a:r>
              <a:rPr lang="en-GB" dirty="0"/>
              <a:t>     - Shows that Jews are </a:t>
            </a:r>
            <a:r>
              <a:rPr lang="en-GB" b="1" dirty="0"/>
              <a:t>not left alone in suffering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Strengthens the sense of </a:t>
            </a:r>
            <a:r>
              <a:rPr lang="en-GB" b="1" dirty="0"/>
              <a:t>Jewish community and belonging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Mourning rituals are important because they help Jews </a:t>
            </a:r>
            <a:r>
              <a:rPr lang="en-GB" b="1" dirty="0"/>
              <a:t>remember the dead and remain connected to God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On </a:t>
            </a:r>
            <a:r>
              <a:rPr lang="en-GB" u="sng" dirty="0"/>
              <a:t>Yahrzeit</a:t>
            </a:r>
            <a:r>
              <a:rPr lang="en-GB" dirty="0"/>
              <a:t>, the </a:t>
            </a:r>
            <a:r>
              <a:rPr lang="en-GB" u="sng" dirty="0"/>
              <a:t>yearly anniversary of the death</a:t>
            </a:r>
            <a:r>
              <a:rPr lang="en-GB" dirty="0"/>
              <a:t>, Jews </a:t>
            </a:r>
            <a:r>
              <a:rPr lang="en-GB" u="sng" dirty="0"/>
              <a:t>light a candle </a:t>
            </a:r>
            <a:r>
              <a:rPr lang="en-GB" dirty="0"/>
              <a:t>and say the </a:t>
            </a:r>
            <a:r>
              <a:rPr lang="en-GB" u="sng" dirty="0"/>
              <a:t>Kaddish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Keeps the memory of the person alive.</a:t>
            </a:r>
          </a:p>
          <a:p>
            <a:pPr lvl="0"/>
            <a:r>
              <a:rPr lang="en-GB" dirty="0"/>
              <a:t>      - Prayer can help mourners feel </a:t>
            </a:r>
            <a:r>
              <a:rPr lang="en-GB" b="1" dirty="0"/>
              <a:t>closer to God</a:t>
            </a:r>
            <a:r>
              <a:rPr lang="en-GB" dirty="0"/>
              <a:t> during grief.</a:t>
            </a:r>
          </a:p>
          <a:p>
            <a:pPr lvl="0"/>
            <a:r>
              <a:rPr lang="en-GB" dirty="0"/>
              <a:t>      - Shows that remembering and honouring the dead continues long after the funeral.</a:t>
            </a:r>
          </a:p>
        </p:txBody>
      </p:sp>
    </p:spTree>
    <p:extLst>
      <p:ext uri="{BB962C8B-B14F-4D97-AF65-F5344CB8AC3E}">
        <p14:creationId xmlns:p14="http://schemas.microsoft.com/office/powerpoint/2010/main" val="2621933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446E0-3AE7-E983-65B0-F099725A6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4686385-ADAE-938C-DA2F-5458E77F3EA1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The </a:t>
            </a:r>
            <a:r>
              <a:rPr lang="en-GB" sz="3200" b="1" dirty="0" err="1">
                <a:solidFill>
                  <a:schemeClr val="bg2">
                    <a:lumMod val="50000"/>
                  </a:schemeClr>
                </a:solidFill>
              </a:rPr>
              <a:t>Tenakh</a:t>
            </a:r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 &amp; Talmud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26C62A9-D312-AFE1-9DE1-E7CD75C4C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E910A7-531A-8167-6A70-DFE5563B8DC5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how the </a:t>
            </a:r>
            <a:r>
              <a:rPr lang="en-GB" sz="3600" b="1" dirty="0" err="1"/>
              <a:t>Tenakh</a:t>
            </a:r>
            <a:r>
              <a:rPr lang="en-GB" sz="3600" b="1" dirty="0"/>
              <a:t> is used by Jews.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81411AF-557A-CCA8-7EE9-00E35FAD4CAA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8050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60ADA-1636-E016-134D-32C9817A8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71D0FB98-4266-B255-DF3C-99AFD42CD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E16EF4-3465-FE9D-40C8-FF085C5479DF}"/>
              </a:ext>
            </a:extLst>
          </p:cNvPr>
          <p:cNvSpPr txBox="1"/>
          <p:nvPr/>
        </p:nvSpPr>
        <p:spPr>
          <a:xfrm>
            <a:off x="0" y="-54432"/>
            <a:ext cx="121920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Def:</a:t>
            </a:r>
            <a:r>
              <a:rPr lang="en-GB" sz="2500" dirty="0"/>
              <a:t> The </a:t>
            </a:r>
            <a:r>
              <a:rPr lang="en-GB" sz="2500" b="1" dirty="0" err="1"/>
              <a:t>Tenakh</a:t>
            </a:r>
            <a:r>
              <a:rPr lang="en-GB" sz="2500" dirty="0"/>
              <a:t> is the Jewish Bible and is made up of the </a:t>
            </a:r>
            <a:r>
              <a:rPr lang="en-GB" sz="2500" b="1" dirty="0"/>
              <a:t>Torah, Nevi’im (Prophets) and Ketuvim (Writings)</a:t>
            </a:r>
            <a:r>
              <a:rPr lang="en-GB" sz="2500" dirty="0"/>
              <a:t>. The </a:t>
            </a:r>
            <a:r>
              <a:rPr lang="en-GB" sz="2500" b="1" dirty="0"/>
              <a:t>Torah</a:t>
            </a:r>
            <a:r>
              <a:rPr lang="en-GB" sz="2500" dirty="0"/>
              <a:t> is the most important part because it contains the mitzvot given by God. </a:t>
            </a:r>
          </a:p>
          <a:p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Jews use the </a:t>
            </a:r>
            <a:r>
              <a:rPr lang="en-GB" sz="2500" dirty="0" err="1"/>
              <a:t>Tenakh</a:t>
            </a:r>
            <a:r>
              <a:rPr lang="en-GB" sz="2500" dirty="0"/>
              <a:t> to </a:t>
            </a:r>
            <a:r>
              <a:rPr lang="en-GB" sz="2500" b="1" dirty="0"/>
              <a:t>guide how they live their daily lives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The </a:t>
            </a:r>
            <a:r>
              <a:rPr lang="en-GB" sz="2500" u="sng" dirty="0"/>
              <a:t>Torah</a:t>
            </a:r>
            <a:r>
              <a:rPr lang="en-GB" sz="2500" dirty="0"/>
              <a:t> contains the </a:t>
            </a:r>
            <a:r>
              <a:rPr lang="en-GB" sz="2500" u="sng" dirty="0"/>
              <a:t>mitzvot</a:t>
            </a:r>
            <a:r>
              <a:rPr lang="en-GB" sz="2500" dirty="0"/>
              <a:t>, which teach Jews how to act, worship and live morally.</a:t>
            </a:r>
          </a:p>
          <a:p>
            <a:pPr lvl="0"/>
            <a:r>
              <a:rPr lang="en-GB" sz="2500" dirty="0"/>
              <a:t>     - Jews may </a:t>
            </a:r>
            <a:r>
              <a:rPr lang="en-GB" sz="2500" b="1" dirty="0"/>
              <a:t>study the </a:t>
            </a:r>
            <a:r>
              <a:rPr lang="en-GB" sz="2500" b="1" dirty="0" err="1"/>
              <a:t>Tenakh</a:t>
            </a:r>
            <a:r>
              <a:rPr lang="en-GB" sz="2500" b="1" dirty="0"/>
              <a:t> at home</a:t>
            </a:r>
            <a:r>
              <a:rPr lang="en-GB" sz="2500" dirty="0"/>
              <a:t>, in the </a:t>
            </a:r>
            <a:r>
              <a:rPr lang="en-GB" sz="2500" b="1" dirty="0"/>
              <a:t>synagogue</a:t>
            </a:r>
            <a:r>
              <a:rPr lang="en-GB" sz="2500" dirty="0"/>
              <a:t> or at a </a:t>
            </a:r>
            <a:r>
              <a:rPr lang="en-GB" sz="2500" b="1" dirty="0"/>
              <a:t>yeshiva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Helps Jews understand </a:t>
            </a:r>
            <a:r>
              <a:rPr lang="en-GB" sz="2500" b="1" dirty="0"/>
              <a:t>what God expects of them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 - Following its teachings helps Jews remain </a:t>
            </a:r>
            <a:r>
              <a:rPr lang="en-GB" sz="2500" b="1" dirty="0"/>
              <a:t>faithful to their covenant with God</a:t>
            </a:r>
            <a:r>
              <a:rPr lang="en-GB" sz="2500" dirty="0"/>
              <a:t>.</a:t>
            </a:r>
          </a:p>
          <a:p>
            <a:pPr lvl="0"/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Jews also use the </a:t>
            </a:r>
            <a:r>
              <a:rPr lang="en-GB" sz="2500" b="1" dirty="0" err="1"/>
              <a:t>Tenakh</a:t>
            </a:r>
            <a:r>
              <a:rPr lang="en-GB" sz="2500" b="1" dirty="0"/>
              <a:t> in worship and prayer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Passages from the </a:t>
            </a:r>
            <a:r>
              <a:rPr lang="en-GB" sz="2500" u="sng" dirty="0"/>
              <a:t>Torah are read aloud during synagogue services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The </a:t>
            </a:r>
            <a:r>
              <a:rPr lang="en-GB" sz="2500" u="sng" dirty="0"/>
              <a:t>Ketuvim (Jewish prayer book) contains the Psalms</a:t>
            </a:r>
            <a:r>
              <a:rPr lang="en-GB" sz="2500" dirty="0"/>
              <a:t>, which are used in Jewish prayer and worship.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Torah readings remind Jews of </a:t>
            </a:r>
            <a:r>
              <a:rPr lang="en-GB" sz="2500" b="1" dirty="0"/>
              <a:t>God’s laws and teachings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     - Using the </a:t>
            </a:r>
            <a:r>
              <a:rPr lang="en-GB" sz="2500" dirty="0" err="1"/>
              <a:t>Tenakh</a:t>
            </a:r>
            <a:r>
              <a:rPr lang="en-GB" sz="2500" dirty="0"/>
              <a:t> in worship helps Jews feel </a:t>
            </a:r>
            <a:r>
              <a:rPr lang="en-GB" sz="2500" b="1" dirty="0"/>
              <a:t>closer to God and connected to the Jewish community</a:t>
            </a:r>
            <a:r>
              <a:rPr lang="en-GB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52117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2D0EC-904E-9317-BEE3-9E83AE66F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D624EC4-B500-F104-B12D-D64EFD47B7E1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The </a:t>
            </a:r>
            <a:r>
              <a:rPr lang="en-GB" sz="3200" b="1" dirty="0" err="1">
                <a:solidFill>
                  <a:schemeClr val="bg2">
                    <a:lumMod val="50000"/>
                  </a:schemeClr>
                </a:solidFill>
              </a:rPr>
              <a:t>Tenakh</a:t>
            </a:r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 &amp; Talmud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1AD5621-0FDB-3C59-B1FB-782107BA0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F7BEED-A7D6-B8F0-4FCF-BDF47B1EFD73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importance of the Talmud for Jews.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77FC51-FCE2-51C6-737F-E6572B9174C4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079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03D27-1851-17E8-0D86-A1C040ECF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092CA6A-6E21-366E-BB08-F05DCFE5A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885921-C8A5-6412-8876-E52FC1B0FA91}"/>
              </a:ext>
            </a:extLst>
          </p:cNvPr>
          <p:cNvSpPr txBox="1"/>
          <p:nvPr/>
        </p:nvSpPr>
        <p:spPr>
          <a:xfrm>
            <a:off x="0" y="76200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Def:</a:t>
            </a:r>
            <a:r>
              <a:rPr lang="en-GB" sz="2500" dirty="0"/>
              <a:t> The </a:t>
            </a:r>
            <a:r>
              <a:rPr lang="en-GB" sz="2500" b="1" dirty="0"/>
              <a:t>Talmud</a:t>
            </a:r>
            <a:r>
              <a:rPr lang="en-GB" sz="2500" dirty="0"/>
              <a:t> is a </a:t>
            </a:r>
            <a:r>
              <a:rPr lang="en-GB" sz="2500" b="1" dirty="0"/>
              <a:t>collection of Jewish teachings</a:t>
            </a:r>
            <a:r>
              <a:rPr lang="en-GB" sz="2500" dirty="0"/>
              <a:t> made up of the </a:t>
            </a:r>
            <a:r>
              <a:rPr lang="en-GB" sz="2500" b="1" dirty="0"/>
              <a:t>Mishnah</a:t>
            </a:r>
            <a:r>
              <a:rPr lang="en-GB" sz="2500" dirty="0"/>
              <a:t> and the </a:t>
            </a:r>
            <a:r>
              <a:rPr lang="en-GB" sz="2500" b="1" dirty="0" err="1"/>
              <a:t>Gemara</a:t>
            </a:r>
            <a:r>
              <a:rPr lang="en-GB" sz="2500" b="1" dirty="0"/>
              <a:t>. </a:t>
            </a:r>
          </a:p>
          <a:p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The Talmud is important because it helps Jews </a:t>
            </a:r>
            <a:r>
              <a:rPr lang="en-GB" sz="2500" b="1" dirty="0"/>
              <a:t>understand and apply the Torah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The </a:t>
            </a:r>
            <a:r>
              <a:rPr lang="en-GB" sz="2500" u="sng" dirty="0"/>
              <a:t>Mishnah records teachings about how the laws of the Torah should be interpreted.</a:t>
            </a:r>
          </a:p>
          <a:p>
            <a:pPr lvl="0"/>
            <a:r>
              <a:rPr lang="en-GB" sz="2500" dirty="0"/>
              <a:t>     - The </a:t>
            </a:r>
            <a:r>
              <a:rPr lang="en-GB" sz="2500" u="sng" dirty="0" err="1"/>
              <a:t>Gemara</a:t>
            </a:r>
            <a:r>
              <a:rPr lang="en-GB" sz="2500" dirty="0"/>
              <a:t> contains further </a:t>
            </a:r>
            <a:r>
              <a:rPr lang="en-GB" sz="2500" u="sng" dirty="0"/>
              <a:t>discussion by rabbis.</a:t>
            </a:r>
            <a:br>
              <a:rPr lang="en-GB" sz="2500" u="sng" dirty="0"/>
            </a:br>
            <a:r>
              <a:rPr lang="en-GB" sz="2500" b="1" dirty="0"/>
              <a:t>E: </a:t>
            </a:r>
            <a:r>
              <a:rPr lang="en-GB" sz="2500" dirty="0"/>
              <a:t>Helps Jews understand how to follow the </a:t>
            </a:r>
            <a:r>
              <a:rPr lang="en-GB" sz="2500" b="1" dirty="0"/>
              <a:t>mitzvot in everyday life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Gives guidance where the Torah may not explain exactly </a:t>
            </a:r>
            <a:r>
              <a:rPr lang="en-GB" sz="2500" b="1" dirty="0"/>
              <a:t>how a law should be applied</a:t>
            </a:r>
            <a:r>
              <a:rPr lang="en-GB" sz="2500" dirty="0"/>
              <a:t>.</a:t>
            </a:r>
          </a:p>
          <a:p>
            <a:endParaRPr lang="en-GB" sz="2500" b="1" dirty="0"/>
          </a:p>
          <a:p>
            <a:r>
              <a:rPr lang="en-GB" sz="2500" b="1" dirty="0"/>
              <a:t>P:</a:t>
            </a:r>
            <a:r>
              <a:rPr lang="en-GB" sz="2500" dirty="0"/>
              <a:t> The Talmud is important because it is a major source of </a:t>
            </a:r>
            <a:r>
              <a:rPr lang="en-GB" sz="2500" b="1" dirty="0"/>
              <a:t>Jewish study and religious authority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Many </a:t>
            </a:r>
            <a:r>
              <a:rPr lang="en-GB" sz="2500" u="sng" dirty="0"/>
              <a:t>Orthodox Jews study the Torah and Talmud (Jewish academies</a:t>
            </a:r>
            <a:r>
              <a:rPr lang="en-GB" sz="2500" dirty="0"/>
              <a:t>).</a:t>
            </a:r>
          </a:p>
          <a:p>
            <a:pPr lvl="0"/>
            <a:r>
              <a:rPr lang="en-GB" sz="2500" dirty="0"/>
              <a:t>     - The Talmud contains debates and teachings from important rabbis.</a:t>
            </a:r>
            <a:br>
              <a:rPr lang="en-GB" sz="2500" dirty="0"/>
            </a:br>
            <a:r>
              <a:rPr lang="en-GB" sz="2500" b="1" dirty="0"/>
              <a:t>E: </a:t>
            </a:r>
            <a:r>
              <a:rPr lang="en-GB" sz="2500" dirty="0"/>
              <a:t>Studying it helps Jews develop a deeper understanding of </a:t>
            </a:r>
            <a:r>
              <a:rPr lang="en-GB" sz="2500" b="1" dirty="0"/>
              <a:t>Jewish law and belief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It connects Jews with </a:t>
            </a:r>
            <a:r>
              <a:rPr lang="en-GB" sz="2500" b="1" dirty="0"/>
              <a:t>generations of Jewish interpretation and tradition</a:t>
            </a:r>
            <a:r>
              <a:rPr lang="en-GB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0625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21481-EBC6-C18D-C396-AC70A173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9038621-0BE6-86DE-3DA6-AA2C479EAF9E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7) The </a:t>
            </a:r>
            <a:r>
              <a:rPr lang="en-GB" sz="3200" b="1" dirty="0" err="1">
                <a:solidFill>
                  <a:schemeClr val="bg2">
                    <a:lumMod val="50000"/>
                  </a:schemeClr>
                </a:solidFill>
              </a:rPr>
              <a:t>Tenakh</a:t>
            </a:r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 &amp; Talmud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759A7E03-E9A5-E8D3-6458-05EA02B26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FF1AB7-A29A-E561-9CE9-BD9038CB108B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importance of the Talmud for Jews.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E50F08-D741-7B9C-4D7B-0EE43B1BA3E8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1899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DA195-6A48-53DA-D96E-EE9F0C442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98EB204-DD1D-46C0-59F7-CA0C9822E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E37F09-4DE1-1640-D197-6D1DFE2A58A5}"/>
              </a:ext>
            </a:extLst>
          </p:cNvPr>
          <p:cNvSpPr txBox="1"/>
          <p:nvPr/>
        </p:nvSpPr>
        <p:spPr>
          <a:xfrm>
            <a:off x="0" y="76200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/>
              <a:t>Def:</a:t>
            </a:r>
            <a:r>
              <a:rPr lang="en-GB" sz="2500" dirty="0"/>
              <a:t> The </a:t>
            </a:r>
            <a:r>
              <a:rPr lang="en-GB" sz="2500" b="1" dirty="0"/>
              <a:t>Talmud</a:t>
            </a:r>
            <a:r>
              <a:rPr lang="en-GB" sz="2500" dirty="0"/>
              <a:t> is a </a:t>
            </a:r>
            <a:r>
              <a:rPr lang="en-GB" sz="2500" b="1" dirty="0"/>
              <a:t>collection of Jewish teachings</a:t>
            </a:r>
            <a:r>
              <a:rPr lang="en-GB" sz="2500" dirty="0"/>
              <a:t> made up of the </a:t>
            </a:r>
            <a:r>
              <a:rPr lang="en-GB" sz="2500" b="1" dirty="0"/>
              <a:t>Mishnah</a:t>
            </a:r>
            <a:r>
              <a:rPr lang="en-GB" sz="2500" dirty="0"/>
              <a:t> and the </a:t>
            </a:r>
            <a:r>
              <a:rPr lang="en-GB" sz="2500" b="1" dirty="0" err="1"/>
              <a:t>Gemara</a:t>
            </a:r>
            <a:r>
              <a:rPr lang="en-GB" sz="2500" b="1" dirty="0"/>
              <a:t>. </a:t>
            </a:r>
          </a:p>
          <a:p>
            <a:endParaRPr lang="en-GB" sz="2500" dirty="0"/>
          </a:p>
          <a:p>
            <a:r>
              <a:rPr lang="en-GB" sz="2500" b="1" dirty="0"/>
              <a:t>P:</a:t>
            </a:r>
            <a:r>
              <a:rPr lang="en-GB" sz="2500" dirty="0"/>
              <a:t> The Talmud is important because it helps Jews </a:t>
            </a:r>
            <a:r>
              <a:rPr lang="en-GB" sz="2500" b="1" dirty="0"/>
              <a:t>understand and apply the Torah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The </a:t>
            </a:r>
            <a:r>
              <a:rPr lang="en-GB" sz="2500" u="sng" dirty="0"/>
              <a:t>Mishnah records teachings about how the laws of the Torah should be interpreted.</a:t>
            </a:r>
          </a:p>
          <a:p>
            <a:pPr lvl="0"/>
            <a:r>
              <a:rPr lang="en-GB" sz="2500" dirty="0"/>
              <a:t>     - The </a:t>
            </a:r>
            <a:r>
              <a:rPr lang="en-GB" sz="2500" u="sng" dirty="0" err="1"/>
              <a:t>Gemara</a:t>
            </a:r>
            <a:r>
              <a:rPr lang="en-GB" sz="2500" dirty="0"/>
              <a:t> contains further </a:t>
            </a:r>
            <a:r>
              <a:rPr lang="en-GB" sz="2500" u="sng" dirty="0"/>
              <a:t>discussion by rabbis.</a:t>
            </a:r>
            <a:br>
              <a:rPr lang="en-GB" sz="2500" u="sng" dirty="0"/>
            </a:br>
            <a:r>
              <a:rPr lang="en-GB" sz="2500" b="1" dirty="0"/>
              <a:t>E: </a:t>
            </a:r>
            <a:r>
              <a:rPr lang="en-GB" sz="2500" dirty="0"/>
              <a:t>Helps Jews understand how to follow the </a:t>
            </a:r>
            <a:r>
              <a:rPr lang="en-GB" sz="2500" b="1" dirty="0"/>
              <a:t>mitzvot in everyday life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Gives guidance where the Torah may not explain exactly </a:t>
            </a:r>
            <a:r>
              <a:rPr lang="en-GB" sz="2500" b="1" dirty="0"/>
              <a:t>how a law should be applied</a:t>
            </a:r>
            <a:r>
              <a:rPr lang="en-GB" sz="2500" dirty="0"/>
              <a:t>.</a:t>
            </a:r>
          </a:p>
          <a:p>
            <a:endParaRPr lang="en-GB" sz="2500" b="1" dirty="0"/>
          </a:p>
          <a:p>
            <a:r>
              <a:rPr lang="en-GB" sz="2500" b="1" dirty="0"/>
              <a:t>P:</a:t>
            </a:r>
            <a:r>
              <a:rPr lang="en-GB" sz="2500" dirty="0"/>
              <a:t> The Talmud is important because it is a major source of </a:t>
            </a:r>
            <a:r>
              <a:rPr lang="en-GB" sz="2500" b="1" dirty="0"/>
              <a:t>Jewish study and religious authority</a:t>
            </a:r>
            <a:r>
              <a:rPr lang="en-GB" sz="2500" dirty="0"/>
              <a:t>.</a:t>
            </a:r>
            <a:br>
              <a:rPr lang="en-GB" sz="2500" dirty="0"/>
            </a:br>
            <a:r>
              <a:rPr lang="en-GB" sz="2500" b="1" dirty="0"/>
              <a:t>E: - </a:t>
            </a:r>
            <a:r>
              <a:rPr lang="en-GB" sz="2500" dirty="0"/>
              <a:t>Many </a:t>
            </a:r>
            <a:r>
              <a:rPr lang="en-GB" sz="2500" u="sng" dirty="0"/>
              <a:t>Orthodox Jews study the Torah and Talmud (Jewish academies</a:t>
            </a:r>
            <a:r>
              <a:rPr lang="en-GB" sz="2500" dirty="0"/>
              <a:t>).</a:t>
            </a:r>
          </a:p>
          <a:p>
            <a:pPr lvl="0"/>
            <a:r>
              <a:rPr lang="en-GB" sz="2500" dirty="0"/>
              <a:t>     - The Talmud contains debates and teachings from important rabbis.</a:t>
            </a:r>
            <a:br>
              <a:rPr lang="en-GB" sz="2500" dirty="0"/>
            </a:br>
            <a:r>
              <a:rPr lang="en-GB" sz="2500" b="1" dirty="0"/>
              <a:t>E: </a:t>
            </a:r>
            <a:r>
              <a:rPr lang="en-GB" sz="2500" dirty="0"/>
              <a:t>Studying it helps Jews develop a deeper understanding of </a:t>
            </a:r>
            <a:r>
              <a:rPr lang="en-GB" sz="2500" b="1" dirty="0"/>
              <a:t>Jewish law and belief</a:t>
            </a:r>
            <a:r>
              <a:rPr lang="en-GB" sz="2500" dirty="0"/>
              <a:t>.</a:t>
            </a:r>
          </a:p>
          <a:p>
            <a:pPr lvl="0"/>
            <a:r>
              <a:rPr lang="en-GB" sz="2500" dirty="0"/>
              <a:t>It connects Jews with </a:t>
            </a:r>
            <a:r>
              <a:rPr lang="en-GB" sz="2500" b="1" dirty="0"/>
              <a:t>generations of Jewish interpretation and tradition</a:t>
            </a:r>
            <a:r>
              <a:rPr lang="en-GB" sz="2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5008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998EE-ED04-2460-CC95-307BAFC55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6557DF-D502-BF72-5227-6DD01F6C647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Kosher Laws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EDBED69-4323-141E-AC4E-6D93B1EF2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6D619F-8770-C55E-95FB-FFEF031C3333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Kosher.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B434D5-2991-E29D-C400-F50EBE4FB63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5217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D6D61-669A-1778-15ED-F96E4563A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EE6C8BB-C6B6-50AD-604D-F1B01AE9B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B17F73-A098-B6DE-C5DC-B2B9B3A6764F}"/>
              </a:ext>
            </a:extLst>
          </p:cNvPr>
          <p:cNvSpPr txBox="1"/>
          <p:nvPr/>
        </p:nvSpPr>
        <p:spPr>
          <a:xfrm>
            <a:off x="0" y="-32657"/>
            <a:ext cx="12192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Def:</a:t>
            </a:r>
            <a:r>
              <a:rPr lang="en-GB" sz="2800" dirty="0"/>
              <a:t> </a:t>
            </a:r>
            <a:r>
              <a:rPr lang="en-GB" sz="2800" b="1" dirty="0"/>
              <a:t>Kosher</a:t>
            </a:r>
            <a:r>
              <a:rPr lang="en-GB" sz="2800" dirty="0"/>
              <a:t> means </a:t>
            </a:r>
            <a:r>
              <a:rPr lang="en-GB" sz="2800" b="1" dirty="0"/>
              <a:t>“fit” or “proper”</a:t>
            </a:r>
            <a:r>
              <a:rPr lang="en-GB" sz="2800" dirty="0"/>
              <a:t> and refers to food that Jews are permitted to eat according to the </a:t>
            </a:r>
            <a:r>
              <a:rPr lang="en-GB" sz="2800" b="1" dirty="0"/>
              <a:t>dietary laws</a:t>
            </a:r>
            <a:r>
              <a:rPr lang="en-GB" sz="2800" dirty="0"/>
              <a:t> found mainly in the Torah. </a:t>
            </a:r>
          </a:p>
          <a:p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Jews believe God gave rules about </a:t>
            </a:r>
            <a:r>
              <a:rPr lang="en-GB" sz="2800" b="1" dirty="0"/>
              <a:t>which foods may and may not be eaten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 </a:t>
            </a:r>
            <a:r>
              <a:rPr lang="en-GB" sz="2800" u="sng" dirty="0"/>
              <a:t>Leviticus</a:t>
            </a:r>
            <a:r>
              <a:rPr lang="en-GB" sz="2800" b="1" dirty="0"/>
              <a:t>:</a:t>
            </a:r>
            <a:r>
              <a:rPr lang="en-GB" sz="2800" dirty="0"/>
              <a:t> animals must have </a:t>
            </a:r>
            <a:r>
              <a:rPr lang="en-GB" sz="2800" u="sng" dirty="0"/>
              <a:t>split hooves and chew the cud</a:t>
            </a:r>
            <a:r>
              <a:rPr lang="en-GB" sz="2800" dirty="0"/>
              <a:t>; fish must have </a:t>
            </a:r>
            <a:r>
              <a:rPr lang="en-GB" sz="2800" u="sng" dirty="0"/>
              <a:t>fins and scales.</a:t>
            </a:r>
            <a:br>
              <a:rPr lang="en-GB" sz="2800" dirty="0"/>
            </a:br>
            <a:r>
              <a:rPr lang="en-GB" sz="2800" b="1" dirty="0"/>
              <a:t>E: - </a:t>
            </a:r>
            <a:r>
              <a:rPr lang="en-GB" sz="2800" dirty="0"/>
              <a:t>Foods allowed by Jewish law are </a:t>
            </a:r>
            <a:r>
              <a:rPr lang="en-GB" sz="2800" b="1" dirty="0"/>
              <a:t>kosher</a:t>
            </a:r>
            <a:r>
              <a:rPr lang="en-GB" sz="2800" dirty="0"/>
              <a:t>; forbidden foods are </a:t>
            </a:r>
            <a:r>
              <a:rPr lang="en-GB" sz="2800" b="1" dirty="0" err="1"/>
              <a:t>treyfah</a:t>
            </a:r>
            <a:r>
              <a:rPr lang="en-GB" sz="2800" dirty="0"/>
              <a:t>.</a:t>
            </a:r>
          </a:p>
          <a:p>
            <a:pPr lvl="0"/>
            <a:r>
              <a:rPr lang="en-GB" sz="2800" dirty="0"/>
              <a:t>      - For example, </a:t>
            </a:r>
            <a:r>
              <a:rPr lang="en-GB" sz="2800" b="1" dirty="0"/>
              <a:t>pork and shellfish</a:t>
            </a:r>
            <a:r>
              <a:rPr lang="en-GB" sz="2800" dirty="0"/>
              <a:t> are not kosher.</a:t>
            </a:r>
          </a:p>
          <a:p>
            <a:pPr lvl="0"/>
            <a:r>
              <a:rPr lang="en-GB" sz="2800" dirty="0"/>
              <a:t>      - Keeping these rules shows </a:t>
            </a:r>
            <a:r>
              <a:rPr lang="en-GB" sz="2800" b="1" dirty="0"/>
              <a:t>obedience to God’s mitzvot</a:t>
            </a:r>
            <a:r>
              <a:rPr lang="en-GB" sz="2800" dirty="0"/>
              <a:t>.</a:t>
            </a:r>
          </a:p>
          <a:p>
            <a:pPr lvl="0"/>
            <a:endParaRPr lang="en-GB" sz="2800" dirty="0"/>
          </a:p>
          <a:p>
            <a:r>
              <a:rPr lang="en-GB" sz="2800" b="1" dirty="0"/>
              <a:t>P:</a:t>
            </a:r>
            <a:r>
              <a:rPr lang="en-GB" sz="2800" dirty="0"/>
              <a:t> Jews also believe kosher food must be </a:t>
            </a:r>
            <a:r>
              <a:rPr lang="en-GB" sz="2800" b="1" dirty="0"/>
              <a:t>prepared correctly</a:t>
            </a:r>
            <a:r>
              <a:rPr lang="en-GB" sz="2800" dirty="0"/>
              <a:t>.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 </a:t>
            </a:r>
            <a:r>
              <a:rPr lang="en-GB" sz="2800" u="sng" dirty="0"/>
              <a:t>Exodus</a:t>
            </a:r>
            <a:r>
              <a:rPr lang="en-GB" sz="2800" b="1" dirty="0"/>
              <a:t>:</a:t>
            </a:r>
            <a:r>
              <a:rPr lang="en-GB" sz="2800" dirty="0"/>
              <a:t> “</a:t>
            </a:r>
            <a:r>
              <a:rPr lang="en-GB" sz="2800" u="sng" dirty="0"/>
              <a:t>You shall not boil a kid in its mother’s milk.”</a:t>
            </a:r>
            <a:br>
              <a:rPr lang="en-GB" sz="2800" dirty="0"/>
            </a:br>
            <a:r>
              <a:rPr lang="en-GB" sz="2800" b="1" dirty="0"/>
              <a:t>E:</a:t>
            </a:r>
            <a:r>
              <a:rPr lang="en-GB" sz="2800" dirty="0"/>
              <a:t> - </a:t>
            </a:r>
            <a:r>
              <a:rPr lang="en-GB" sz="2800" b="1" dirty="0"/>
              <a:t>Meat and dairy are kept separate</a:t>
            </a:r>
            <a:r>
              <a:rPr lang="en-GB" sz="2800" dirty="0"/>
              <a:t> and are not eaten together.</a:t>
            </a:r>
          </a:p>
          <a:p>
            <a:pPr lvl="0"/>
            <a:r>
              <a:rPr lang="en-GB" sz="2800" dirty="0"/>
              <a:t>     - Many Orthodox Jews use separate </a:t>
            </a:r>
            <a:r>
              <a:rPr lang="en-GB" sz="2800" b="1" dirty="0"/>
              <a:t>plates, cutlery and preparation areas</a:t>
            </a:r>
            <a:r>
              <a:rPr lang="en-GB" sz="2800" dirty="0"/>
              <a:t> for meat and dairy.</a:t>
            </a:r>
          </a:p>
        </p:txBody>
      </p:sp>
    </p:spTree>
    <p:extLst>
      <p:ext uri="{BB962C8B-B14F-4D97-AF65-F5344CB8AC3E}">
        <p14:creationId xmlns:p14="http://schemas.microsoft.com/office/powerpoint/2010/main" val="18144234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E925B-FC5E-667F-30DF-D8E369D64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4B47747-F95F-CE8F-28B7-D0119D245FE2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Kosher Laws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4C48E7F-69A0-6C8A-4799-E5F87B2B3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610C4F-B3F2-82EE-987F-831BB9EA2F76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some Jews keep kosher dietary laws.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788872-2347-C3A9-DB49-059BD40DB6C3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6938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76862-0C57-EE07-A6D1-4005072CF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A01543F5-E528-8547-9FA4-9CB733496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809E3D-33F3-9539-59F3-380B05CB94AE}"/>
              </a:ext>
            </a:extLst>
          </p:cNvPr>
          <p:cNvSpPr txBox="1"/>
          <p:nvPr/>
        </p:nvSpPr>
        <p:spPr>
          <a:xfrm>
            <a:off x="0" y="0"/>
            <a:ext cx="12192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P:</a:t>
            </a:r>
            <a:r>
              <a:rPr lang="en-GB" sz="2000" dirty="0"/>
              <a:t> Kosher laws are </a:t>
            </a:r>
            <a:r>
              <a:rPr lang="en-GB" sz="2000" b="1" dirty="0"/>
              <a:t>mitzvot given by God in the Torah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b="1" dirty="0"/>
              <a:t>Leviticus:</a:t>
            </a:r>
            <a:r>
              <a:rPr lang="en-GB" sz="2000" dirty="0"/>
              <a:t> animals must have </a:t>
            </a:r>
            <a:r>
              <a:rPr lang="en-GB" sz="2000" u="sng" dirty="0"/>
              <a:t>split hooves and chew the cud</a:t>
            </a:r>
            <a:r>
              <a:rPr lang="en-GB" sz="2000" dirty="0"/>
              <a:t>, and </a:t>
            </a:r>
            <a:r>
              <a:rPr lang="en-GB" sz="2000" u="sng" dirty="0"/>
              <a:t>fish must have fins and scales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Keeping kosher shows </a:t>
            </a:r>
            <a:r>
              <a:rPr lang="en-GB" sz="2000" b="1" dirty="0"/>
              <a:t>obedience to God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Orthodox Jews especially may believe these laws remain </a:t>
            </a:r>
            <a:r>
              <a:rPr lang="en-GB" sz="2000" b="1" dirty="0"/>
              <a:t>eternally binding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Following them helps Jews remain faithful to the </a:t>
            </a:r>
            <a:r>
              <a:rPr lang="en-GB" sz="2000" b="1" dirty="0"/>
              <a:t>covenant</a:t>
            </a:r>
            <a:r>
              <a:rPr lang="en-GB" sz="2000" dirty="0"/>
              <a:t>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Some Jews keep kosher because it </a:t>
            </a:r>
            <a:r>
              <a:rPr lang="en-GB" sz="2000" b="1" dirty="0"/>
              <a:t>strengthens their Jewish identity and connection with tradition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Jews have followed </a:t>
            </a:r>
            <a:r>
              <a:rPr lang="en-GB" sz="2000" u="sng" dirty="0"/>
              <a:t>Kosher laws for generations.</a:t>
            </a:r>
            <a:br>
              <a:rPr lang="en-GB" sz="2000" u="sng" dirty="0"/>
            </a:br>
            <a:r>
              <a:rPr lang="en-GB" sz="2000" b="1" dirty="0"/>
              <a:t>E: - </a:t>
            </a:r>
            <a:r>
              <a:rPr lang="en-GB" sz="2000" dirty="0"/>
              <a:t>Eating kosher connects Jews with their </a:t>
            </a:r>
            <a:r>
              <a:rPr lang="en-GB" sz="2000" b="1" dirty="0"/>
              <a:t>ancestors and Jewish history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It makes Judaism a visible part of </a:t>
            </a:r>
            <a:r>
              <a:rPr lang="en-GB" sz="2000" b="1" dirty="0"/>
              <a:t>daily life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Passing these practices on helps preserve Judaism for the </a:t>
            </a:r>
            <a:r>
              <a:rPr lang="en-GB" sz="2000" b="1" dirty="0"/>
              <a:t>next generation</a:t>
            </a:r>
            <a:r>
              <a:rPr lang="en-GB" sz="2000" dirty="0"/>
              <a:t>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Some Jews keep kosher because it </a:t>
            </a:r>
            <a:r>
              <a:rPr lang="en-GB" sz="2000" b="1" dirty="0"/>
              <a:t>reminds them to put God at the centre of everyday choices</a:t>
            </a:r>
            <a:r>
              <a:rPr lang="en-GB" sz="2000" dirty="0"/>
              <a:t>.</a:t>
            </a:r>
            <a:br>
              <a:rPr lang="en-GB" sz="2000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u="sng" dirty="0"/>
              <a:t>Exodus: “You shall not boil a kid in its mother’s milk.”</a:t>
            </a:r>
            <a:br>
              <a:rPr lang="en-GB" sz="2000" u="sng" dirty="0"/>
            </a:br>
            <a:r>
              <a:rPr lang="en-GB" sz="2000" b="1" dirty="0"/>
              <a:t>E: - Meat and dairy are kept separate</a:t>
            </a:r>
            <a:r>
              <a:rPr lang="en-GB" sz="2000" dirty="0"/>
              <a:t>, sometimes using different plates and cutlery.</a:t>
            </a:r>
          </a:p>
          <a:p>
            <a:pPr lvl="0"/>
            <a:r>
              <a:rPr lang="en-GB" sz="2000" dirty="0"/>
              <a:t>- This turns an ordinary activity like eating into an act of </a:t>
            </a:r>
            <a:r>
              <a:rPr lang="en-GB" sz="2000" b="1" dirty="0"/>
              <a:t>religious obedience</a:t>
            </a:r>
            <a:r>
              <a:rPr lang="en-GB" sz="2000" dirty="0"/>
              <a:t>.</a:t>
            </a:r>
          </a:p>
          <a:p>
            <a:pPr lvl="0"/>
            <a:endParaRPr lang="en-GB" sz="2000" dirty="0"/>
          </a:p>
          <a:p>
            <a:r>
              <a:rPr lang="en-GB" sz="2000" b="1" dirty="0"/>
              <a:t>P:</a:t>
            </a:r>
            <a:r>
              <a:rPr lang="en-GB" sz="2000" dirty="0"/>
              <a:t> Some Jews keep kosher because </a:t>
            </a:r>
            <a:r>
              <a:rPr lang="en-GB" sz="2000" b="1" dirty="0"/>
              <a:t>it strengthens the Jewish community.</a:t>
            </a:r>
            <a:br>
              <a:rPr lang="en-GB" sz="2000" b="1" dirty="0"/>
            </a:br>
            <a:r>
              <a:rPr lang="en-GB" sz="2000" b="1" dirty="0"/>
              <a:t>E:</a:t>
            </a:r>
            <a:r>
              <a:rPr lang="en-GB" sz="2000" dirty="0"/>
              <a:t> </a:t>
            </a:r>
            <a:r>
              <a:rPr lang="en-GB" sz="2000" u="sng" dirty="0"/>
              <a:t>Jewish families and communities may eat the same kosher foods </a:t>
            </a:r>
            <a:r>
              <a:rPr lang="en-GB" sz="2000" dirty="0"/>
              <a:t>and follow the same dietary rules.</a:t>
            </a:r>
            <a:br>
              <a:rPr lang="en-GB" sz="2000" dirty="0"/>
            </a:br>
            <a:r>
              <a:rPr lang="en-GB" sz="2000" b="1" dirty="0"/>
              <a:t>E: - </a:t>
            </a:r>
            <a:r>
              <a:rPr lang="en-GB" sz="2000" dirty="0"/>
              <a:t>Shared practices create a sense of </a:t>
            </a:r>
            <a:r>
              <a:rPr lang="en-GB" sz="2000" b="1" dirty="0"/>
              <a:t>belonging and unity</a:t>
            </a:r>
            <a:r>
              <a:rPr lang="en-GB" sz="2000" dirty="0"/>
              <a:t>.</a:t>
            </a:r>
          </a:p>
          <a:p>
            <a:pPr lvl="0"/>
            <a:r>
              <a:rPr lang="en-GB" sz="2000" dirty="0"/>
              <a:t>     - Kosher meals allow Jews to celebrate </a:t>
            </a:r>
            <a:r>
              <a:rPr lang="en-GB" sz="2000" b="1" dirty="0"/>
              <a:t>Shabbat and festivals together</a:t>
            </a:r>
            <a:r>
              <a:rPr lang="en-GB" sz="2000" dirty="0"/>
              <a:t> while following Jewish law.</a:t>
            </a:r>
          </a:p>
          <a:p>
            <a:pPr lvl="0"/>
            <a:r>
              <a:rPr lang="en-GB" sz="2000" dirty="0"/>
              <a:t>     - It acts as a </a:t>
            </a:r>
            <a:r>
              <a:rPr lang="en-GB" sz="2000" b="1" dirty="0"/>
              <a:t>physical expression of their shared faith</a:t>
            </a:r>
            <a:r>
              <a:rPr lang="en-GB" sz="20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5809305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6958F-EB07-75BD-066D-B4B8C7F5E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4138AF3-D1C2-45A8-352F-FD16922C4991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8) Kosher Laws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88B6185-E35C-CD21-DE57-C2AAE4690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C6475C-901D-4AF6-74D0-300A1C2195AA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“Keeping kosher is not important for Jews today.”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B7C83F-AD07-24DA-87E6-9887F4BC603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6225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D62A0-E441-3AD5-ED8A-CDEADBCCC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FE184F49-248D-89A3-C8D6-2A9C23163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EE173-FB23-A9BA-984D-B0B003C1A647}"/>
              </a:ext>
            </a:extLst>
          </p:cNvPr>
          <p:cNvSpPr txBox="1"/>
          <p:nvPr/>
        </p:nvSpPr>
        <p:spPr>
          <a:xfrm>
            <a:off x="0" y="0"/>
            <a:ext cx="12192000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/>
              <a:t>P:</a:t>
            </a:r>
            <a:r>
              <a:rPr lang="en-GB" sz="1500" dirty="0"/>
              <a:t> Many </a:t>
            </a:r>
            <a:r>
              <a:rPr lang="en-GB" sz="1500" b="1" dirty="0"/>
              <a:t>Orthodox Jews disagree:</a:t>
            </a:r>
            <a:r>
              <a:rPr lang="en-GB" sz="1500" dirty="0"/>
              <a:t> keeping kosher is important because the dietary laws are </a:t>
            </a:r>
            <a:r>
              <a:rPr lang="en-GB" sz="1500" b="1" dirty="0"/>
              <a:t>mitzvot given by God in the Torah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 </a:t>
            </a:r>
            <a:r>
              <a:rPr lang="en-GB" sz="1500" u="sng" dirty="0"/>
              <a:t>Leviticus</a:t>
            </a:r>
            <a:r>
              <a:rPr lang="en-GB" sz="1500" b="1" dirty="0"/>
              <a:t>:</a:t>
            </a:r>
            <a:r>
              <a:rPr lang="en-GB" sz="1500" dirty="0"/>
              <a:t> animals must have </a:t>
            </a:r>
            <a:r>
              <a:rPr lang="en-GB" sz="1500" u="sng" dirty="0"/>
              <a:t>split hooves and chew the cud</a:t>
            </a:r>
            <a:r>
              <a:rPr lang="en-GB" sz="1500" dirty="0"/>
              <a:t>, while </a:t>
            </a:r>
            <a:r>
              <a:rPr lang="en-GB" sz="1500" u="sng" dirty="0"/>
              <a:t>fish must have fins and scales.</a:t>
            </a:r>
            <a:br>
              <a:rPr lang="en-GB" sz="1500" u="sng" dirty="0"/>
            </a:br>
            <a:r>
              <a:rPr lang="en-GB" sz="1500" b="1" dirty="0"/>
              <a:t>E: - </a:t>
            </a:r>
            <a:r>
              <a:rPr lang="en-GB" sz="1500" dirty="0"/>
              <a:t>Keeping kosher shows </a:t>
            </a:r>
            <a:r>
              <a:rPr lang="en-GB" sz="1500" b="1" dirty="0"/>
              <a:t>obedience to God</a:t>
            </a:r>
            <a:r>
              <a:rPr lang="en-GB" sz="1500" dirty="0"/>
              <a:t> and faithfulness to the </a:t>
            </a:r>
            <a:r>
              <a:rPr lang="en-GB" sz="1500" b="1" dirty="0"/>
              <a:t>covenant</a:t>
            </a:r>
            <a:r>
              <a:rPr lang="en-GB" sz="1500" dirty="0"/>
              <a:t>.</a:t>
            </a:r>
          </a:p>
          <a:p>
            <a:pPr lvl="0"/>
            <a:r>
              <a:rPr lang="en-GB" sz="1500" b="1" dirty="0"/>
              <a:t>L:</a:t>
            </a:r>
            <a:r>
              <a:rPr lang="en-GB" sz="1500" dirty="0"/>
              <a:t> Therefore, keeping kosher is important because it is part of </a:t>
            </a:r>
            <a:r>
              <a:rPr lang="en-GB" sz="1500" b="1" dirty="0"/>
              <a:t>God’s law</a:t>
            </a:r>
            <a:r>
              <a:rPr lang="en-GB" sz="1500" dirty="0"/>
              <a:t>.</a:t>
            </a:r>
          </a:p>
          <a:p>
            <a:pPr lvl="0"/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Some Jews </a:t>
            </a:r>
            <a:r>
              <a:rPr lang="en-GB" sz="1500" b="1" dirty="0"/>
              <a:t>agree:</a:t>
            </a:r>
            <a:r>
              <a:rPr lang="en-GB" sz="1500" dirty="0"/>
              <a:t> keeping kosher can be </a:t>
            </a:r>
            <a:r>
              <a:rPr lang="en-GB" sz="1500" b="1" dirty="0"/>
              <a:t>difficult and impractical in modern life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Kosher food can be </a:t>
            </a:r>
            <a:r>
              <a:rPr lang="en-GB" sz="1500" u="sng" dirty="0"/>
              <a:t>more expensive </a:t>
            </a:r>
            <a:r>
              <a:rPr lang="en-GB" sz="1500" dirty="0"/>
              <a:t>and </a:t>
            </a:r>
            <a:r>
              <a:rPr lang="en-GB" sz="1500" u="sng" dirty="0"/>
              <a:t>difficult to find</a:t>
            </a:r>
            <a:r>
              <a:rPr lang="en-GB" sz="1500" dirty="0"/>
              <a:t>, especially outside large Jewish communities.</a:t>
            </a:r>
          </a:p>
          <a:p>
            <a:pPr lvl="0"/>
            <a:r>
              <a:rPr lang="en-GB" sz="1500" dirty="0"/>
              <a:t>     - There may be </a:t>
            </a:r>
            <a:r>
              <a:rPr lang="en-GB" sz="1500" u="sng" dirty="0"/>
              <a:t>few kosher restaurants</a:t>
            </a:r>
            <a:r>
              <a:rPr lang="en-GB" sz="1500" dirty="0"/>
              <a:t>, and Orthodox kitchens may need separate plates and utensils for meat and dairy.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This can make eating with friends, travelling or eating out much harder.</a:t>
            </a:r>
          </a:p>
          <a:p>
            <a:pPr lvl="0"/>
            <a:r>
              <a:rPr lang="en-GB" sz="1500" dirty="0"/>
              <a:t>      - Some Reform Jews therefore choose to keep only some kosher laws or keep kosher mainly </a:t>
            </a:r>
            <a:r>
              <a:rPr lang="en-GB" sz="1500" b="1" dirty="0"/>
              <a:t>at home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L:</a:t>
            </a:r>
            <a:r>
              <a:rPr lang="en-GB" sz="1500" dirty="0"/>
              <a:t> Therefore, some Jews may believe strict kosher observance is less important in modern life. </a:t>
            </a:r>
          </a:p>
          <a:p>
            <a:pPr lvl="0"/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Other Jews </a:t>
            </a:r>
            <a:r>
              <a:rPr lang="en-GB" sz="1500" b="1" dirty="0"/>
              <a:t>disagree:</a:t>
            </a:r>
            <a:r>
              <a:rPr lang="en-GB" sz="1500" dirty="0"/>
              <a:t> keeping kosher is important because it </a:t>
            </a:r>
            <a:r>
              <a:rPr lang="en-GB" sz="1500" b="1" dirty="0"/>
              <a:t>strengthens Jewish identity and commitment to God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</a:t>
            </a:r>
            <a:r>
              <a:rPr lang="en-GB" sz="1500" dirty="0"/>
              <a:t> Exodus</a:t>
            </a:r>
            <a:r>
              <a:rPr lang="en-GB" sz="1500" b="1" dirty="0"/>
              <a:t>:</a:t>
            </a:r>
            <a:r>
              <a:rPr lang="en-GB" sz="1500" dirty="0"/>
              <a:t> </a:t>
            </a:r>
            <a:r>
              <a:rPr lang="en-GB" sz="1500" u="sng" dirty="0"/>
              <a:t>“You shall not boil a kid in its mother’s milk.”</a:t>
            </a:r>
            <a:br>
              <a:rPr lang="en-GB" sz="1500" u="sng" dirty="0"/>
            </a:br>
            <a:r>
              <a:rPr lang="en-GB" sz="1500" b="1" dirty="0"/>
              <a:t>E: - </a:t>
            </a:r>
            <a:r>
              <a:rPr lang="en-GB" sz="1500" dirty="0"/>
              <a:t>This is why many Jews keep </a:t>
            </a:r>
            <a:r>
              <a:rPr lang="en-GB" sz="1500" b="1" dirty="0"/>
              <a:t>meat and dairy separate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  - Every meal becomes a reminder of </a:t>
            </a:r>
            <a:r>
              <a:rPr lang="en-GB" sz="1500" b="1" dirty="0"/>
              <a:t>Jewish faith and God’s commandments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  - Following the same traditions as previous generations connects Jews with their </a:t>
            </a:r>
            <a:r>
              <a:rPr lang="en-GB" sz="1500" b="1" dirty="0"/>
              <a:t>history and community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L:</a:t>
            </a:r>
            <a:r>
              <a:rPr lang="en-GB" sz="1500" dirty="0"/>
              <a:t> Therefore, keeping kosher remains important because it makes Judaism part of </a:t>
            </a:r>
            <a:r>
              <a:rPr lang="en-GB" sz="1500" b="1" dirty="0"/>
              <a:t>everyday life</a:t>
            </a:r>
            <a:r>
              <a:rPr lang="en-GB" sz="1500" dirty="0"/>
              <a:t>.</a:t>
            </a:r>
          </a:p>
          <a:p>
            <a:pPr lvl="0"/>
            <a:endParaRPr lang="en-GB" sz="1500" dirty="0"/>
          </a:p>
          <a:p>
            <a:r>
              <a:rPr lang="en-GB" sz="1500" b="1" dirty="0"/>
              <a:t>P:</a:t>
            </a:r>
            <a:r>
              <a:rPr lang="en-GB" sz="1500" dirty="0"/>
              <a:t> Some Jews </a:t>
            </a:r>
            <a:r>
              <a:rPr lang="en-GB" sz="1500" b="1" dirty="0"/>
              <a:t>agree:</a:t>
            </a:r>
            <a:r>
              <a:rPr lang="en-GB" sz="1500" dirty="0"/>
              <a:t> other Jewish practices may be </a:t>
            </a:r>
            <a:r>
              <a:rPr lang="en-GB" sz="1500" b="1" dirty="0"/>
              <a:t>more important than keeping kosher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E: - </a:t>
            </a:r>
            <a:r>
              <a:rPr lang="en-GB" sz="1500" dirty="0"/>
              <a:t>The </a:t>
            </a:r>
            <a:r>
              <a:rPr lang="en-GB" sz="1500" u="sng" dirty="0"/>
              <a:t>Ten Commandments </a:t>
            </a:r>
            <a:r>
              <a:rPr lang="en-GB" sz="1500" dirty="0"/>
              <a:t>contain major duties such as worshipping only God and </a:t>
            </a:r>
            <a:r>
              <a:rPr lang="en-GB" sz="1500" u="sng" dirty="0"/>
              <a:t>“Remember the Sabbath day and keep it holy.”</a:t>
            </a:r>
          </a:p>
          <a:p>
            <a:pPr lvl="0"/>
            <a:r>
              <a:rPr lang="en-GB" sz="1500" dirty="0"/>
              <a:t>     - Jews celebrate </a:t>
            </a:r>
            <a:r>
              <a:rPr lang="en-GB" sz="1500" u="sng" dirty="0"/>
              <a:t>Shabbat every week </a:t>
            </a:r>
            <a:r>
              <a:rPr lang="en-GB" sz="1500" dirty="0"/>
              <a:t>through </a:t>
            </a:r>
            <a:r>
              <a:rPr lang="en-GB" sz="1500" u="sng" dirty="0"/>
              <a:t>rest, prayer, family worship and synagogue attendance.</a:t>
            </a:r>
            <a:br>
              <a:rPr lang="en-GB" sz="1500" u="sng" dirty="0"/>
            </a:br>
            <a:r>
              <a:rPr lang="en-GB" sz="1500" b="1" dirty="0"/>
              <a:t>E: - </a:t>
            </a:r>
            <a:r>
              <a:rPr lang="en-GB" sz="1500" dirty="0"/>
              <a:t>Shabbat directly strengthens a Jew’s relationship with </a:t>
            </a:r>
            <a:r>
              <a:rPr lang="en-GB" sz="1500" b="1" dirty="0"/>
              <a:t>God, family and community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  - The Ten Commandments also contain fundamental moral laws such as </a:t>
            </a:r>
            <a:r>
              <a:rPr lang="en-GB" sz="1500" b="1" dirty="0"/>
              <a:t>do not murder and do not steal</a:t>
            </a:r>
            <a:r>
              <a:rPr lang="en-GB" sz="1500" dirty="0"/>
              <a:t>.</a:t>
            </a:r>
          </a:p>
          <a:p>
            <a:pPr lvl="0"/>
            <a:r>
              <a:rPr lang="en-GB" sz="1500" dirty="0"/>
              <a:t>      - A Jew may therefore see worshipping God and living morally as </a:t>
            </a:r>
            <a:r>
              <a:rPr lang="en-GB" sz="1500" b="1" dirty="0"/>
              <a:t>more important than dietary rules</a:t>
            </a:r>
            <a:r>
              <a:rPr lang="en-GB" sz="1500" dirty="0"/>
              <a:t>.</a:t>
            </a:r>
            <a:br>
              <a:rPr lang="en-GB" sz="1500" dirty="0"/>
            </a:br>
            <a:r>
              <a:rPr lang="en-GB" sz="1500" b="1" dirty="0"/>
              <a:t>L:</a:t>
            </a:r>
            <a:r>
              <a:rPr lang="en-GB" sz="1500" dirty="0"/>
              <a:t> Therefore, keeping kosher may be important, but some Jews could argue that </a:t>
            </a:r>
            <a:r>
              <a:rPr lang="en-GB" sz="1500" b="1" dirty="0"/>
              <a:t>Shabbat and the Ten Commandments are more central to Jewish life</a:t>
            </a:r>
            <a:r>
              <a:rPr lang="en-GB" sz="1500" dirty="0"/>
              <a:t>.</a:t>
            </a:r>
          </a:p>
          <a:p>
            <a:endParaRPr lang="en-GB" sz="1500" b="1" dirty="0"/>
          </a:p>
          <a:p>
            <a:r>
              <a:rPr lang="en-GB" sz="1500" b="1" dirty="0"/>
              <a:t>In conclusion, the strongest argument is …. Because …</a:t>
            </a: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834717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3490C-A712-71BE-9A87-AA6D1F341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F18B5D-734F-3F89-231B-C7D743D51BC4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Rosh Hashanah &amp; Yom Kippur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07AFC50-A285-5C2E-10C9-BED0E5C0E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339639-9889-B038-EC57-1665E927C7B6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origins and meaning of Rosh Hashanah.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C1CEDF4-715B-9C7C-2EC2-A0EF9D34363B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6341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F7088-07AD-1BC4-8E3D-E42B65193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A5E4CE69-6ACB-1522-5214-230719716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013B7B-7351-BC6E-0FD4-EA283974F436}"/>
              </a:ext>
            </a:extLst>
          </p:cNvPr>
          <p:cNvSpPr txBox="1"/>
          <p:nvPr/>
        </p:nvSpPr>
        <p:spPr>
          <a:xfrm>
            <a:off x="0" y="0"/>
            <a:ext cx="121920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Def:</a:t>
            </a:r>
            <a:r>
              <a:rPr lang="en-GB" sz="2600" dirty="0"/>
              <a:t> </a:t>
            </a:r>
            <a:r>
              <a:rPr lang="en-GB" sz="2600" b="1" dirty="0"/>
              <a:t>Rosh Hashanah</a:t>
            </a:r>
            <a:r>
              <a:rPr lang="en-GB" sz="2600" dirty="0"/>
              <a:t> is the </a:t>
            </a:r>
            <a:r>
              <a:rPr lang="en-GB" sz="2600" b="1" dirty="0"/>
              <a:t>Jewish New Year</a:t>
            </a:r>
            <a:r>
              <a:rPr lang="en-GB" sz="2600" dirty="0"/>
              <a:t> and begins the </a:t>
            </a:r>
            <a:r>
              <a:rPr lang="en-GB" sz="2600" b="1" dirty="0"/>
              <a:t>Ten Days of Repentance</a:t>
            </a:r>
            <a:r>
              <a:rPr lang="en-GB" sz="2600" dirty="0"/>
              <a:t> leading to Yom Kippur.</a:t>
            </a:r>
          </a:p>
          <a:p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Rosh Hashanah celebrates </a:t>
            </a:r>
            <a:r>
              <a:rPr lang="en-GB" sz="2600" b="1" dirty="0"/>
              <a:t>God creating the world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</a:t>
            </a:r>
            <a:r>
              <a:rPr lang="en-GB" sz="2600" dirty="0"/>
              <a:t> - </a:t>
            </a:r>
            <a:r>
              <a:rPr lang="en-GB" sz="2600" u="sng" dirty="0"/>
              <a:t>Leviticus</a:t>
            </a:r>
            <a:r>
              <a:rPr lang="en-GB" sz="2600" dirty="0"/>
              <a:t> describes Rosh Hashanah as a </a:t>
            </a:r>
            <a:r>
              <a:rPr lang="en-GB" sz="2600" u="sng" dirty="0"/>
              <a:t>day of rest</a:t>
            </a:r>
            <a:r>
              <a:rPr lang="en-GB" sz="2600" dirty="0"/>
              <a:t>, echoing the </a:t>
            </a:r>
            <a:r>
              <a:rPr lang="en-GB" sz="2600" u="sng" dirty="0"/>
              <a:t>Genesis creation story where God rested on the 7</a:t>
            </a:r>
            <a:r>
              <a:rPr lang="en-GB" sz="2600" u="sng" baseline="30000" dirty="0"/>
              <a:t>th</a:t>
            </a:r>
            <a:r>
              <a:rPr lang="en-GB" sz="2600" u="sng" dirty="0"/>
              <a:t> day of creation.</a:t>
            </a:r>
          </a:p>
          <a:p>
            <a:pPr lvl="0"/>
            <a:r>
              <a:rPr lang="en-GB" sz="2600" dirty="0"/>
              <a:t>     - The day is </a:t>
            </a:r>
            <a:r>
              <a:rPr lang="en-GB" sz="2600" u="sng" dirty="0"/>
              <a:t>marked by the blowing of the shofar </a:t>
            </a:r>
            <a:r>
              <a:rPr lang="en-GB" sz="2600" dirty="0"/>
              <a:t>(ram’s horn).</a:t>
            </a:r>
            <a:br>
              <a:rPr lang="en-GB" sz="2600" dirty="0"/>
            </a:br>
            <a:r>
              <a:rPr lang="en-GB" sz="2600" b="1" dirty="0"/>
              <a:t>E: - </a:t>
            </a:r>
            <a:r>
              <a:rPr lang="en-GB" sz="2600" dirty="0"/>
              <a:t>Reminds Jews that </a:t>
            </a:r>
            <a:r>
              <a:rPr lang="en-GB" sz="2600" b="1" dirty="0"/>
              <a:t>God is Creator and King</a:t>
            </a:r>
            <a:r>
              <a:rPr lang="en-GB" sz="2600" dirty="0"/>
              <a:t>.</a:t>
            </a:r>
          </a:p>
          <a:p>
            <a:pPr lvl="0"/>
            <a:r>
              <a:rPr lang="en-GB" sz="2600" dirty="0"/>
              <a:t>     - The shofar calls Jews to </a:t>
            </a:r>
            <a:r>
              <a:rPr lang="en-GB" sz="2600" b="1" dirty="0"/>
              <a:t>reflect and repent</a:t>
            </a:r>
            <a:r>
              <a:rPr lang="en-GB" sz="2600" dirty="0"/>
              <a:t> as the new year begins.</a:t>
            </a:r>
          </a:p>
          <a:p>
            <a:pPr lvl="0"/>
            <a:endParaRPr lang="en-GB" sz="2600" dirty="0"/>
          </a:p>
          <a:p>
            <a:r>
              <a:rPr lang="en-GB" sz="2600" b="1" dirty="0"/>
              <a:t>P:</a:t>
            </a:r>
            <a:r>
              <a:rPr lang="en-GB" sz="2600" dirty="0"/>
              <a:t> Rosh Hashanah is also the </a:t>
            </a:r>
            <a:r>
              <a:rPr lang="en-GB" sz="2600" b="1" dirty="0"/>
              <a:t>Day of Judgement</a:t>
            </a:r>
            <a:r>
              <a:rPr lang="en-GB" sz="2600" dirty="0"/>
              <a:t>.</a:t>
            </a:r>
            <a:br>
              <a:rPr lang="en-GB" sz="2600" dirty="0"/>
            </a:br>
            <a:r>
              <a:rPr lang="en-GB" sz="2600" b="1" dirty="0"/>
              <a:t>E:</a:t>
            </a:r>
            <a:r>
              <a:rPr lang="en-GB" sz="2600" dirty="0"/>
              <a:t> - The </a:t>
            </a:r>
            <a:r>
              <a:rPr lang="en-GB" sz="2600" u="sng" dirty="0"/>
              <a:t>Mishnah</a:t>
            </a:r>
            <a:r>
              <a:rPr lang="en-GB" sz="2600" dirty="0"/>
              <a:t> teaches that at Rosh Hashanah, </a:t>
            </a:r>
            <a:r>
              <a:rPr lang="en-GB" sz="2600" u="sng" dirty="0"/>
              <a:t>God judges people for how they have lived.</a:t>
            </a:r>
            <a:br>
              <a:rPr lang="en-GB" sz="2600" u="sng" dirty="0"/>
            </a:br>
            <a:r>
              <a:rPr lang="en-GB" sz="2600" i="1" dirty="0"/>
              <a:t>      </a:t>
            </a:r>
            <a:r>
              <a:rPr lang="en-GB" sz="2600" b="1" u="sng" dirty="0"/>
              <a:t>- It begins the Ten Days of Repentance, when Jews ask forgiveness and try to make up for wrongs before Yom Kippur.</a:t>
            </a:r>
            <a:br>
              <a:rPr lang="en-GB" sz="2600" u="sng" dirty="0"/>
            </a:br>
            <a:r>
              <a:rPr lang="en-GB" sz="2600" b="1" dirty="0"/>
              <a:t>E: - </a:t>
            </a:r>
            <a:r>
              <a:rPr lang="en-GB" sz="2600" dirty="0"/>
              <a:t>Jews reflect on their </a:t>
            </a:r>
            <a:r>
              <a:rPr lang="en-GB" sz="2600" b="1" dirty="0"/>
              <a:t>good and bad actions</a:t>
            </a:r>
            <a:r>
              <a:rPr lang="en-GB" sz="2600" dirty="0"/>
              <a:t> from the previous year.</a:t>
            </a:r>
          </a:p>
          <a:p>
            <a:pPr lvl="0"/>
            <a:r>
              <a:rPr lang="en-GB" sz="2600" dirty="0"/>
              <a:t>- Gives Jews the chance to begin the new year with a </a:t>
            </a:r>
            <a:r>
              <a:rPr lang="en-GB" sz="2600" b="1" dirty="0"/>
              <a:t>fresh start</a:t>
            </a:r>
            <a:r>
              <a:rPr lang="en-GB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24576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A14F8-1961-B54C-9D87-0CEBE56C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D377BA3-8ECD-D3D2-C7F7-9E115AD48C28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Rosh Hashanah &amp; Yom Kippur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6BA60B7-E49F-CD75-8AF1-DE9B5DCDC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A3C2EC-6AEA-EC9C-7BA8-1C928145FF21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how Jews celebrate Rosh Hashanah.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40A28C-8383-FD78-CBBD-B325928A2D47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9940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1F337-BCF6-FCDC-B407-DA3F54F9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8F7A3F2-4CC8-C462-56EA-A7ED6837F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72CB85-D725-27B1-CA54-42FE6D949C10}"/>
              </a:ext>
            </a:extLst>
          </p:cNvPr>
          <p:cNvSpPr txBox="1"/>
          <p:nvPr/>
        </p:nvSpPr>
        <p:spPr>
          <a:xfrm>
            <a:off x="0" y="76200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</a:t>
            </a:r>
            <a:r>
              <a:rPr lang="en-GB" sz="2400" b="1" dirty="0"/>
              <a:t>Rosh Hashanah</a:t>
            </a:r>
            <a:r>
              <a:rPr lang="en-GB" sz="2400" dirty="0"/>
              <a:t> is the </a:t>
            </a:r>
            <a:r>
              <a:rPr lang="en-GB" sz="2400" b="1" dirty="0"/>
              <a:t>Jewish New Year</a:t>
            </a:r>
            <a:r>
              <a:rPr lang="en-GB" sz="2400" dirty="0"/>
              <a:t> and begins the </a:t>
            </a:r>
            <a:r>
              <a:rPr lang="en-GB" sz="2400" b="1" dirty="0"/>
              <a:t>Ten Days of Repentance</a:t>
            </a:r>
            <a:r>
              <a:rPr lang="en-GB" sz="2400" dirty="0"/>
              <a:t> leading to Yom Kippur. </a:t>
            </a:r>
          </a:p>
          <a:p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Jews celebrate Rosh Hashanah through </a:t>
            </a:r>
            <a:r>
              <a:rPr lang="en-GB" sz="2400" b="1" dirty="0"/>
              <a:t>showing repentance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</a:t>
            </a:r>
            <a:r>
              <a:rPr lang="en-GB" sz="2400" dirty="0"/>
              <a:t>- The </a:t>
            </a:r>
            <a:r>
              <a:rPr lang="en-GB" sz="2400" u="sng" dirty="0"/>
              <a:t>shofar</a:t>
            </a:r>
            <a:r>
              <a:rPr lang="en-GB" sz="2400" dirty="0"/>
              <a:t> is traditionally blown </a:t>
            </a:r>
            <a:r>
              <a:rPr lang="en-GB" sz="2400" u="sng" dirty="0"/>
              <a:t>100 times as a call to repentance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Some Jews perform </a:t>
            </a:r>
            <a:r>
              <a:rPr lang="en-GB" sz="2400" b="1" u="sng" dirty="0" err="1"/>
              <a:t>Tashlick</a:t>
            </a:r>
            <a:r>
              <a:rPr lang="en-GB" sz="2400" dirty="0"/>
              <a:t>, throwing bread into flowing water to </a:t>
            </a:r>
            <a:r>
              <a:rPr lang="en-GB" sz="2400" u="sng" dirty="0"/>
              <a:t>symbolise </a:t>
            </a:r>
            <a:r>
              <a:rPr lang="en-GB" sz="2400" b="1" u="sng" dirty="0"/>
              <a:t>casting away sins</a:t>
            </a:r>
            <a:r>
              <a:rPr lang="en-GB" sz="2400" u="sng" dirty="0"/>
              <a:t>.</a:t>
            </a:r>
            <a:br>
              <a:rPr lang="en-GB" sz="2400" dirty="0"/>
            </a:br>
            <a:r>
              <a:rPr lang="en-GB" sz="2400" b="1" dirty="0"/>
              <a:t>E: </a:t>
            </a:r>
            <a:r>
              <a:rPr lang="en-GB" sz="2400" dirty="0"/>
              <a:t>These practices encourage Jews to </a:t>
            </a:r>
            <a:r>
              <a:rPr lang="en-GB" sz="2400" b="1" dirty="0"/>
              <a:t>reflect on the previous year</a:t>
            </a:r>
            <a:r>
              <a:rPr lang="en-GB" sz="2400" dirty="0"/>
              <a:t> and prepare to ask forgiveness during the </a:t>
            </a:r>
            <a:r>
              <a:rPr lang="en-GB" sz="2400" b="1" dirty="0"/>
              <a:t>Ten Days of Repentance</a:t>
            </a:r>
            <a:r>
              <a:rPr lang="en-GB" sz="2400" dirty="0"/>
              <a:t>.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Jews also celebrate Rosh Hashanah with </a:t>
            </a:r>
            <a:r>
              <a:rPr lang="en-GB" sz="2400" b="1" dirty="0"/>
              <a:t>special foods and a family meal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 - </a:t>
            </a:r>
            <a:r>
              <a:rPr lang="en-GB" sz="2400" u="sng" dirty="0"/>
              <a:t>Apples dipped in honey </a:t>
            </a:r>
            <a:r>
              <a:rPr lang="en-GB" sz="2400" dirty="0"/>
              <a:t>are eaten in hope of a </a:t>
            </a:r>
            <a:r>
              <a:rPr lang="en-GB" sz="2400" u="sng" dirty="0"/>
              <a:t>sweet new year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     - A </a:t>
            </a:r>
            <a:r>
              <a:rPr lang="en-GB" sz="2400" u="sng" dirty="0"/>
              <a:t>round challah loaf </a:t>
            </a:r>
            <a:r>
              <a:rPr lang="en-GB" sz="2400" dirty="0"/>
              <a:t>symbolises the </a:t>
            </a:r>
            <a:r>
              <a:rPr lang="en-GB" sz="2400" u="sng" dirty="0"/>
              <a:t>cycle of life and the kingship of God.</a:t>
            </a:r>
          </a:p>
          <a:p>
            <a:pPr lvl="0"/>
            <a:r>
              <a:rPr lang="en-GB" sz="2400" dirty="0"/>
              <a:t>     - Families may say </a:t>
            </a:r>
            <a:r>
              <a:rPr lang="en-GB" sz="2400" u="sng" dirty="0"/>
              <a:t>Kiddush</a:t>
            </a:r>
            <a:r>
              <a:rPr lang="en-GB" sz="2400" dirty="0"/>
              <a:t> over wine and eat together.</a:t>
            </a:r>
            <a:br>
              <a:rPr lang="en-GB" sz="2400" dirty="0"/>
            </a:br>
            <a:r>
              <a:rPr lang="en-GB" sz="2400" b="1" dirty="0"/>
              <a:t>E: </a:t>
            </a:r>
            <a:r>
              <a:rPr lang="en-GB" sz="2400" dirty="0"/>
              <a:t>These traditions make Rosh Hashanah both a time of </a:t>
            </a:r>
            <a:r>
              <a:rPr lang="en-GB" sz="2400" b="1" dirty="0"/>
              <a:t>celebration and a fresh start</a:t>
            </a:r>
            <a:r>
              <a:rPr lang="en-GB" sz="2400" dirty="0"/>
              <a:t> for the new year.</a:t>
            </a:r>
          </a:p>
        </p:txBody>
      </p:sp>
    </p:spTree>
    <p:extLst>
      <p:ext uri="{BB962C8B-B14F-4D97-AF65-F5344CB8AC3E}">
        <p14:creationId xmlns:p14="http://schemas.microsoft.com/office/powerpoint/2010/main" val="36786048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B593E-A7F9-A820-F8AA-0A4966107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FDEB97-9739-9094-4042-D17AAE6EF8AD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Rosh Hashanah &amp; Yom Kippur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BAE5D37-54AC-5BAE-7920-6F2EF707A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40A25F-3303-CE2C-8394-F19215B5B0A1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the importance of Rosh Hashanah.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029D22-731C-E08C-7921-4D54505E6DE2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6971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8B6B9-5E82-E8AF-C33B-E7D62EE4D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2B9E0BDE-ED91-6D0C-F3CD-5CCAEE24C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1FCF4F-897A-8AD7-0D97-3F079210E26A}"/>
              </a:ext>
            </a:extLst>
          </p:cNvPr>
          <p:cNvSpPr txBox="1"/>
          <p:nvPr/>
        </p:nvSpPr>
        <p:spPr>
          <a:xfrm>
            <a:off x="0" y="-3048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Rosh Hashanah is important because it is </a:t>
            </a:r>
            <a:r>
              <a:rPr lang="en-GB" b="1" dirty="0"/>
              <a:t>the Day of Judgment.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- The </a:t>
            </a:r>
            <a:r>
              <a:rPr lang="en-GB" u="sng" dirty="0"/>
              <a:t>Mishnah</a:t>
            </a:r>
            <a:r>
              <a:rPr lang="en-GB" dirty="0"/>
              <a:t> teaches that at </a:t>
            </a:r>
            <a:r>
              <a:rPr lang="en-GB" u="sng" dirty="0"/>
              <a:t>Rosh Hashanah God judges people for how they have lived.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Jews reflect on their </a:t>
            </a:r>
            <a:r>
              <a:rPr lang="en-GB" b="1" dirty="0"/>
              <a:t>good and bad actions</a:t>
            </a:r>
            <a:r>
              <a:rPr lang="en-GB" dirty="0"/>
              <a:t> from the previous year.</a:t>
            </a:r>
          </a:p>
          <a:p>
            <a:pPr lvl="0"/>
            <a:r>
              <a:rPr lang="en-GB" dirty="0"/>
              <a:t>     - Encourages Jews to take </a:t>
            </a:r>
            <a:r>
              <a:rPr lang="en-GB" b="1" dirty="0"/>
              <a:t>responsibility for their choices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Reminds Jews that God is </a:t>
            </a:r>
            <a:r>
              <a:rPr lang="en-GB" b="1" dirty="0"/>
              <a:t>just but willing to forgive those who repent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Rosh Hashanah is important because it begins a period of </a:t>
            </a:r>
            <a:r>
              <a:rPr lang="en-GB" b="1" dirty="0"/>
              <a:t>repentance and forgiveness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- It starts the </a:t>
            </a:r>
            <a:r>
              <a:rPr lang="en-GB" u="sng" dirty="0"/>
              <a:t>Ten Days of Repentance</a:t>
            </a:r>
            <a:r>
              <a:rPr lang="en-GB" dirty="0"/>
              <a:t>, leading to </a:t>
            </a:r>
            <a:r>
              <a:rPr lang="en-GB" u="sng" dirty="0"/>
              <a:t>Yom Kippur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 </a:t>
            </a:r>
            <a:r>
              <a:rPr lang="en-GB" u="sng" dirty="0"/>
              <a:t>shofar is blown 100 times </a:t>
            </a:r>
            <a:r>
              <a:rPr lang="en-GB" dirty="0"/>
              <a:t>as a call to repentance.</a:t>
            </a:r>
          </a:p>
          <a:p>
            <a:pPr lvl="0"/>
            <a:r>
              <a:rPr lang="en-GB" b="1" i="1" dirty="0"/>
              <a:t>     - </a:t>
            </a:r>
            <a:r>
              <a:rPr lang="en-GB" b="1" u="sng" dirty="0" err="1"/>
              <a:t>Tashlick</a:t>
            </a:r>
            <a:r>
              <a:rPr lang="en-GB" b="1" dirty="0"/>
              <a:t>:</a:t>
            </a:r>
            <a:r>
              <a:rPr lang="en-GB" dirty="0"/>
              <a:t> Jews may </a:t>
            </a:r>
            <a:r>
              <a:rPr lang="en-GB" b="1" i="1" u="sng" dirty="0"/>
              <a:t>throw pieces of bread into flowing water</a:t>
            </a:r>
            <a:r>
              <a:rPr lang="en-GB" dirty="0"/>
              <a:t>, symbolically </a:t>
            </a:r>
            <a:r>
              <a:rPr lang="en-GB" b="1" i="1" u="sng" dirty="0"/>
              <a:t>casting away their sins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Encourages Jews to </a:t>
            </a:r>
            <a:r>
              <a:rPr lang="en-GB" b="1" dirty="0"/>
              <a:t>ask forgiveness and make up for wrongs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Gives Jews the opportunity to </a:t>
            </a:r>
            <a:r>
              <a:rPr lang="en-GB" b="1" dirty="0"/>
              <a:t>change their behaviour and make a fresh start</a:t>
            </a:r>
            <a:r>
              <a:rPr lang="en-GB" dirty="0"/>
              <a:t>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Rosh Hashanah is important because its </a:t>
            </a:r>
            <a:r>
              <a:rPr lang="en-GB" b="1" dirty="0"/>
              <a:t>special foods express Jewish hopes for the new year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 - </a:t>
            </a:r>
            <a:r>
              <a:rPr lang="en-GB" i="1" u="sng" dirty="0"/>
              <a:t>Apples dipped in honey </a:t>
            </a:r>
            <a:r>
              <a:rPr lang="en-GB" dirty="0"/>
              <a:t>represent the hope for a </a:t>
            </a:r>
            <a:r>
              <a:rPr lang="en-GB" i="1" u="sng" dirty="0"/>
              <a:t>sweet new year</a:t>
            </a:r>
            <a:r>
              <a:rPr lang="en-GB" dirty="0"/>
              <a:t>.</a:t>
            </a:r>
          </a:p>
          <a:p>
            <a:pPr lvl="0"/>
            <a:r>
              <a:rPr lang="en-GB" b="1" dirty="0"/>
              <a:t>     - </a:t>
            </a:r>
            <a:r>
              <a:rPr lang="en-GB" i="1" u="sng" dirty="0"/>
              <a:t>Pomegranates</a:t>
            </a:r>
            <a:r>
              <a:rPr lang="en-GB" dirty="0"/>
              <a:t> have many seeds, symbolising the </a:t>
            </a:r>
            <a:r>
              <a:rPr lang="en-GB" i="1" u="sng" dirty="0"/>
              <a:t>hope that Jews will perform many mitzvot </a:t>
            </a:r>
            <a:r>
              <a:rPr lang="en-GB" dirty="0"/>
              <a:t>in the coming year.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Reminds Jews that the new year is an opportunity to </a:t>
            </a:r>
            <a:r>
              <a:rPr lang="en-GB" b="1" dirty="0"/>
              <a:t>live better and follow God’s commandments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Makes important Jewish beliefs </a:t>
            </a:r>
            <a:r>
              <a:rPr lang="en-GB" b="1" dirty="0"/>
              <a:t>memorable through family traditions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Rosh Hashanah is important because it </a:t>
            </a:r>
            <a:r>
              <a:rPr lang="en-GB" b="1" dirty="0"/>
              <a:t>strengthens Jewish family and community life.</a:t>
            </a:r>
            <a:br>
              <a:rPr lang="en-GB" b="1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Jews attend the synagogue </a:t>
            </a:r>
            <a:r>
              <a:rPr lang="en-GB" dirty="0"/>
              <a:t>and </a:t>
            </a:r>
            <a:r>
              <a:rPr lang="en-GB" u="sng" dirty="0"/>
              <a:t>families gather together for special meals and prayers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Brings Jews together at the beginning of the </a:t>
            </a:r>
            <a:r>
              <a:rPr lang="en-GB" b="1" dirty="0"/>
              <a:t>Jewish New Year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Helps families pass Jewish </a:t>
            </a:r>
            <a:r>
              <a:rPr lang="en-GB" b="1" dirty="0"/>
              <a:t>traditions and beliefs to the next generation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Strengthens a shared sense of </a:t>
            </a:r>
            <a:r>
              <a:rPr lang="en-GB" b="1" dirty="0"/>
              <a:t>Jewish identity and belonging</a:t>
            </a:r>
            <a:r>
              <a:rPr lang="en-GB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6190135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C8FA6-37E6-0FD2-4F86-CDAC42BFE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DFC5EF9-AB18-BBB0-456A-B0B24CB1C044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Rosh Hashanah &amp; Yom Kippur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97A8DF8-6FAE-69CF-0FA6-01E75C154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011BD2-1160-7FB9-7491-35964BDBDD10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the origins and meaning of Yom Kippur.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CE91D47-4E48-4253-4B89-8AF43760B54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5006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6D5D4-539A-2A44-8476-509AB31D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9EEB149A-783F-EB2C-7D63-3CDB8BE24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C7CA99-5A75-E5DB-072E-BAECC61242CC}"/>
              </a:ext>
            </a:extLst>
          </p:cNvPr>
          <p:cNvSpPr txBox="1"/>
          <p:nvPr/>
        </p:nvSpPr>
        <p:spPr>
          <a:xfrm>
            <a:off x="0" y="7620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</a:t>
            </a:r>
            <a:r>
              <a:rPr lang="en-GB" sz="2400" b="1" dirty="0"/>
              <a:t>Yom Kippur</a:t>
            </a:r>
            <a:r>
              <a:rPr lang="en-GB" sz="2400" dirty="0"/>
              <a:t> means the </a:t>
            </a:r>
            <a:r>
              <a:rPr lang="en-GB" sz="2400" b="1" dirty="0"/>
              <a:t>“Day of Atonement”</a:t>
            </a:r>
            <a:r>
              <a:rPr lang="en-GB" sz="2400" dirty="0"/>
              <a:t> and comes at the end of the </a:t>
            </a:r>
            <a:r>
              <a:rPr lang="en-GB" sz="2400" b="1" dirty="0"/>
              <a:t>Ten Days of Repentance</a:t>
            </a:r>
            <a:r>
              <a:rPr lang="en-GB" sz="2400" dirty="0"/>
              <a:t> after Rosh Hashanah.</a:t>
            </a:r>
          </a:p>
          <a:p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Yom Kippur is the </a:t>
            </a:r>
            <a:r>
              <a:rPr lang="en-GB" sz="2400" b="1" dirty="0"/>
              <a:t>holiest day of the Jewish year</a:t>
            </a:r>
            <a:r>
              <a:rPr lang="en-GB" sz="2400" dirty="0"/>
              <a:t> and originates from God commanding a special </a:t>
            </a:r>
            <a:r>
              <a:rPr lang="en-GB" sz="2400" b="1" dirty="0"/>
              <a:t>Day of Atonement (Making up for wrongdoing).</a:t>
            </a:r>
            <a:br>
              <a:rPr lang="en-GB" sz="2400" dirty="0"/>
            </a:br>
            <a:r>
              <a:rPr lang="en-GB" sz="2400" b="1" dirty="0"/>
              <a:t>E:</a:t>
            </a:r>
            <a:r>
              <a:rPr lang="en-GB" sz="2400" dirty="0"/>
              <a:t> </a:t>
            </a:r>
            <a:r>
              <a:rPr lang="en-GB" sz="2400" u="sng" dirty="0"/>
              <a:t>Leviticus</a:t>
            </a:r>
            <a:r>
              <a:rPr lang="en-GB" sz="2400" dirty="0"/>
              <a:t> describes the </a:t>
            </a:r>
            <a:r>
              <a:rPr lang="en-GB" sz="2400" u="sng" dirty="0"/>
              <a:t>sins of the people being symbolically placed onto a goat, </a:t>
            </a:r>
            <a:r>
              <a:rPr lang="en-GB" sz="2400" dirty="0"/>
              <a:t>which was then sent into the wilderness — the </a:t>
            </a:r>
            <a:r>
              <a:rPr lang="en-GB" sz="2400" u="sng" dirty="0"/>
              <a:t>scapegoat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</a:t>
            </a:r>
            <a:endParaRPr lang="en-GB" sz="2400" dirty="0"/>
          </a:p>
          <a:p>
            <a:pPr lvl="0"/>
            <a:r>
              <a:rPr lang="en-GB" sz="2400" dirty="0"/>
              <a:t>The goat represented the </a:t>
            </a:r>
            <a:r>
              <a:rPr lang="en-GB" sz="2400" b="1" dirty="0"/>
              <a:t>removal of the people’s sins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Jews were commanded to set aside this day to </a:t>
            </a:r>
            <a:r>
              <a:rPr lang="en-GB" sz="2400" b="1" dirty="0"/>
              <a:t>repent and seek forgiveness from God</a:t>
            </a:r>
            <a:r>
              <a:rPr lang="en-GB" sz="2400" dirty="0"/>
              <a:t>.</a:t>
            </a:r>
          </a:p>
          <a:p>
            <a:pPr lvl="0"/>
            <a:r>
              <a:rPr lang="en-GB" sz="2400" dirty="0"/>
              <a:t>This helps Jews </a:t>
            </a:r>
            <a:r>
              <a:rPr lang="en-GB" sz="2400" b="1" dirty="0"/>
              <a:t>put right their sins and restore their relationship with God</a:t>
            </a:r>
            <a:r>
              <a:rPr lang="en-GB" sz="2400" dirty="0"/>
              <a:t>.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Yom Kippur means a time of</a:t>
            </a:r>
            <a:r>
              <a:rPr lang="en-GB" sz="2400" b="1" dirty="0"/>
              <a:t> self-denial and a fresh start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</a:t>
            </a:r>
            <a:r>
              <a:rPr lang="en-GB" sz="2400" dirty="0"/>
              <a:t>Jews </a:t>
            </a:r>
            <a:r>
              <a:rPr lang="en-GB" sz="2400" u="sng" dirty="0"/>
              <a:t>practise self-denial by denying themselves food, drink, perfume and sex. 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Jews show repentance by </a:t>
            </a:r>
            <a:r>
              <a:rPr lang="en-GB" sz="2400" b="1" dirty="0"/>
              <a:t>fasting and focusing on prayer rather than physical needs</a:t>
            </a:r>
            <a:r>
              <a:rPr lang="en-GB" sz="2400" dirty="0"/>
              <a:t>.</a:t>
            </a:r>
          </a:p>
          <a:p>
            <a:r>
              <a:rPr lang="en-GB" sz="2400" dirty="0"/>
              <a:t>     - Being able to say not to good things like Food and drink helps them say no to sin. </a:t>
            </a:r>
          </a:p>
          <a:p>
            <a:pPr lvl="0"/>
            <a:r>
              <a:rPr lang="en-GB" sz="2400" dirty="0"/>
              <a:t>     - After genuinely repenting, Jews hope to begin the new year </a:t>
            </a:r>
            <a:r>
              <a:rPr lang="en-GB" sz="2400" b="1" dirty="0"/>
              <a:t>forgiven and reconciled with God and others</a:t>
            </a:r>
            <a:r>
              <a:rPr lang="en-GB" sz="24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2799247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3D37-69DC-D986-F8D0-701FDC6A7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929AF86-3D0C-8A30-6133-0D4D543EFC5B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Rosh Hashanah &amp; Yom Kippur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64B92F6C-175D-E772-E5A0-014334D0E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0AF74C-5B27-9026-4714-7154DEAD0D47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how Jews celebrate Yom Kippur.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4B1DAB2-8373-C20F-9FA1-5AB0D8843216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23705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9B824-48C4-DE57-1E79-869A3031E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EFC4AEF-C51C-59B6-39F7-C6DE70FFB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3769A-F7F0-7195-BD2F-5B866DA0492B}"/>
              </a:ext>
            </a:extLst>
          </p:cNvPr>
          <p:cNvSpPr txBox="1"/>
          <p:nvPr/>
        </p:nvSpPr>
        <p:spPr>
          <a:xfrm>
            <a:off x="0" y="76200"/>
            <a:ext cx="121920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Jews celebrate Yom Kippur through </a:t>
            </a:r>
            <a:r>
              <a:rPr lang="en-GB" b="1" dirty="0"/>
              <a:t>fasting and self-denial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- </a:t>
            </a:r>
            <a:r>
              <a:rPr lang="en-GB" i="1" u="sng" dirty="0"/>
              <a:t>Leviticus</a:t>
            </a:r>
            <a:r>
              <a:rPr lang="en-GB" b="1" dirty="0"/>
              <a:t>:</a:t>
            </a:r>
            <a:r>
              <a:rPr lang="en-GB" dirty="0"/>
              <a:t> Jews should </a:t>
            </a:r>
            <a:r>
              <a:rPr lang="en-GB" i="1" u="sng" dirty="0"/>
              <a:t>“practise self-denial.”</a:t>
            </a:r>
          </a:p>
          <a:p>
            <a:pPr lvl="0"/>
            <a:r>
              <a:rPr lang="en-GB" dirty="0"/>
              <a:t>     - </a:t>
            </a:r>
            <a:r>
              <a:rPr lang="en-GB" u="sng" dirty="0"/>
              <a:t>Healthy Jews over Bar/Bat Mitzvah age usually complete a 25-hour fast </a:t>
            </a:r>
            <a:r>
              <a:rPr lang="en-GB" dirty="0"/>
              <a:t>with no food or drink.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Helps Jews focus on </a:t>
            </a:r>
            <a:r>
              <a:rPr lang="en-GB" b="1" dirty="0"/>
              <a:t>God rather than physical needs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Practising saying no to good things, like food and drink, can help Jews </a:t>
            </a:r>
            <a:r>
              <a:rPr lang="en-GB" b="1" dirty="0"/>
              <a:t>develop self-control and resist sin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Jews celebrate Yom Kippur through </a:t>
            </a:r>
            <a:r>
              <a:rPr lang="en-GB" b="1" dirty="0"/>
              <a:t>prayer and synagogue worship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Many Jews </a:t>
            </a:r>
            <a:r>
              <a:rPr lang="en-GB" u="sng" dirty="0"/>
              <a:t>spend much of the day in the synagogue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There may be </a:t>
            </a:r>
            <a:r>
              <a:rPr lang="en-GB" u="sng" dirty="0"/>
              <a:t>five prayer services </a:t>
            </a:r>
            <a:r>
              <a:rPr lang="en-GB" dirty="0"/>
              <a:t>instead of the usual three.</a:t>
            </a:r>
          </a:p>
          <a:p>
            <a:pPr lvl="0"/>
            <a:r>
              <a:rPr lang="en-GB" dirty="0"/>
              <a:t>      - The </a:t>
            </a:r>
            <a:r>
              <a:rPr lang="en-GB" u="sng" dirty="0"/>
              <a:t>Aron </a:t>
            </a:r>
            <a:r>
              <a:rPr lang="en-GB" u="sng" dirty="0" err="1"/>
              <a:t>Hakodesh</a:t>
            </a:r>
            <a:r>
              <a:rPr lang="en-GB" u="sng" dirty="0"/>
              <a:t> is opened</a:t>
            </a:r>
            <a:r>
              <a:rPr lang="en-GB" dirty="0"/>
              <a:t>, </a:t>
            </a:r>
            <a:r>
              <a:rPr lang="en-GB" u="sng" dirty="0"/>
              <a:t>symbolising closeness to God and the gates of heaven being open.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Jews </a:t>
            </a:r>
            <a:r>
              <a:rPr lang="en-GB" b="1" dirty="0"/>
              <a:t>ask God for forgiveness</a:t>
            </a:r>
            <a:r>
              <a:rPr lang="en-GB" dirty="0"/>
              <a:t> and reflect on their actions.</a:t>
            </a:r>
          </a:p>
          <a:p>
            <a:pPr lvl="0"/>
            <a:r>
              <a:rPr lang="en-GB" dirty="0"/>
              <a:t>      - Shows Yom Kippur is a serious time for </a:t>
            </a:r>
            <a:r>
              <a:rPr lang="en-GB" b="1" dirty="0"/>
              <a:t>repentance and restoring the </a:t>
            </a:r>
            <a:r>
              <a:rPr lang="en-GB" b="1" i="1" dirty="0"/>
              <a:t>relationship with God</a:t>
            </a:r>
            <a:r>
              <a:rPr lang="en-GB" dirty="0"/>
              <a:t>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Jews celebrate Yom Kippur by </a:t>
            </a:r>
            <a:r>
              <a:rPr lang="en-GB" b="1" dirty="0"/>
              <a:t>seeking forgiveness and putting wrongs right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Jews are expected to </a:t>
            </a:r>
            <a:r>
              <a:rPr lang="en-GB" u="sng" dirty="0"/>
              <a:t>apologise to people they have wronged </a:t>
            </a:r>
            <a:r>
              <a:rPr lang="en-GB" dirty="0"/>
              <a:t>as well as asking God for forgiveness.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Encourages Jews to take </a:t>
            </a:r>
            <a:r>
              <a:rPr lang="en-GB" b="1" dirty="0"/>
              <a:t>responsibility for their actions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Helps repair relationships with </a:t>
            </a:r>
            <a:r>
              <a:rPr lang="en-GB" b="1" dirty="0"/>
              <a:t>God and other people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</a:t>
            </a:r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Yom Kippur is </a:t>
            </a:r>
            <a:r>
              <a:rPr lang="en-GB" b="1" dirty="0"/>
              <a:t>ended with the </a:t>
            </a:r>
            <a:r>
              <a:rPr lang="en-GB" b="1" dirty="0" err="1"/>
              <a:t>Neillah</a:t>
            </a:r>
            <a:r>
              <a:rPr lang="en-GB" b="1" dirty="0"/>
              <a:t> service</a:t>
            </a:r>
            <a:r>
              <a:rPr lang="en-GB" dirty="0"/>
              <a:t>, the most sacred final prayer service of the day.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 - </a:t>
            </a:r>
            <a:r>
              <a:rPr lang="en-GB" b="1" dirty="0" err="1"/>
              <a:t>Neillah</a:t>
            </a:r>
            <a:r>
              <a:rPr lang="en-GB" dirty="0"/>
              <a:t> means </a:t>
            </a:r>
            <a:r>
              <a:rPr lang="en-GB" b="1" dirty="0"/>
              <a:t>“closing”</a:t>
            </a:r>
            <a:r>
              <a:rPr lang="en-GB" dirty="0"/>
              <a:t> and symbolises the </a:t>
            </a:r>
            <a:r>
              <a:rPr lang="en-GB" b="1" dirty="0"/>
              <a:t>closing of the gates of heaven and the final judgment.</a:t>
            </a:r>
            <a:endParaRPr lang="en-GB" dirty="0"/>
          </a:p>
          <a:p>
            <a:pPr lvl="0"/>
            <a:r>
              <a:rPr lang="en-GB" dirty="0"/>
              <a:t>     - At the very end, the </a:t>
            </a:r>
            <a:r>
              <a:rPr lang="en-GB" b="1" dirty="0"/>
              <a:t>shofar is blown once</a:t>
            </a:r>
            <a:r>
              <a:rPr lang="en-GB" dirty="0"/>
              <a:t> to show Yom Kippur has finished.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Gives Jews one final opportunity to </a:t>
            </a:r>
            <a:r>
              <a:rPr lang="en-GB" b="1" dirty="0"/>
              <a:t>repent and ask God for forgiveness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 closing of the gates reminds Jews that the time for judgement and repentance is ending.</a:t>
            </a:r>
          </a:p>
          <a:p>
            <a:pPr lvl="0"/>
            <a:r>
              <a:rPr lang="en-GB" dirty="0"/>
              <a:t>     - Jews hope to begin the new year </a:t>
            </a:r>
            <a:r>
              <a:rPr lang="en-GB" b="1" dirty="0"/>
              <a:t>forgiven, reconciled with God and given a fresh start</a:t>
            </a:r>
            <a:r>
              <a:rPr lang="en-GB" dirty="0"/>
              <a:t>.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9568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FA157-C62F-3071-0267-AF9CEBE97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5E0C93F-D78B-1FE4-FE59-14AF5EE9E10B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9) Rosh Hashanah &amp; Yom Kippur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369A247-EB0E-9428-F50B-568E17692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516EC0-A74C-F5D0-9478-9918B8914215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(d) ‘Rosh Hashanah is more important than Yom Kippur’. [15]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F44454B-3C68-36C6-8351-AE261C299E69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1828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8C4E5-6B7B-D088-9B03-3F9B5B4BC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3BB2A08-D531-84BF-F75B-79C24C3C7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31E54A-0468-3E47-D65D-0038193A321F}"/>
              </a:ext>
            </a:extLst>
          </p:cNvPr>
          <p:cNvSpPr txBox="1"/>
          <p:nvPr/>
        </p:nvSpPr>
        <p:spPr>
          <a:xfrm>
            <a:off x="0" y="0"/>
            <a:ext cx="12192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P:</a:t>
            </a:r>
            <a:r>
              <a:rPr lang="en-GB" sz="1400" dirty="0"/>
              <a:t> Some Jews </a:t>
            </a:r>
            <a:r>
              <a:rPr lang="en-GB" sz="1400" b="1" dirty="0"/>
              <a:t>agree:</a:t>
            </a:r>
            <a:r>
              <a:rPr lang="en-GB" sz="1400" dirty="0"/>
              <a:t> Rosh Hashanah is the </a:t>
            </a:r>
            <a:r>
              <a:rPr lang="en-GB" sz="1400" b="1" dirty="0"/>
              <a:t>Day of Judgement</a:t>
            </a:r>
            <a:r>
              <a:rPr lang="en-GB" sz="1400" dirty="0"/>
              <a:t> and </a:t>
            </a:r>
            <a:r>
              <a:rPr lang="en-GB" sz="1400" b="1" dirty="0"/>
              <a:t>begins the process of repentance (asking for forgiveness).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 - It starts the </a:t>
            </a:r>
            <a:r>
              <a:rPr lang="en-GB" sz="1400" u="sng" dirty="0"/>
              <a:t>Ten Days of Repentance</a:t>
            </a:r>
            <a:r>
              <a:rPr lang="en-GB" sz="1400" dirty="0"/>
              <a:t>, leading to </a:t>
            </a:r>
            <a:r>
              <a:rPr lang="en-GB" sz="1400" u="sng" dirty="0"/>
              <a:t>Yom Kippur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The </a:t>
            </a:r>
            <a:r>
              <a:rPr lang="en-GB" sz="1400" u="sng" dirty="0"/>
              <a:t>shofar is blown 100 times </a:t>
            </a:r>
            <a:r>
              <a:rPr lang="en-GB" sz="1400" dirty="0"/>
              <a:t>as a call to repentance.</a:t>
            </a:r>
          </a:p>
          <a:p>
            <a:r>
              <a:rPr lang="en-GB" sz="1400" b="1" i="1" dirty="0"/>
              <a:t>     - </a:t>
            </a:r>
            <a:r>
              <a:rPr lang="en-GB" sz="1400" b="1" u="sng" dirty="0" err="1"/>
              <a:t>Tashlick</a:t>
            </a:r>
            <a:r>
              <a:rPr lang="en-GB" sz="1400" b="1" dirty="0"/>
              <a:t>:</a:t>
            </a:r>
            <a:r>
              <a:rPr lang="en-GB" sz="1400" dirty="0"/>
              <a:t> Jews may </a:t>
            </a:r>
            <a:r>
              <a:rPr lang="en-GB" sz="1400" b="1" i="1" u="sng" dirty="0"/>
              <a:t>throw pieces of bread into flowing water</a:t>
            </a:r>
            <a:r>
              <a:rPr lang="en-GB" sz="1400" dirty="0"/>
              <a:t>, symbolically </a:t>
            </a:r>
            <a:r>
              <a:rPr lang="en-GB" sz="1400" b="1" i="1" u="sng" dirty="0"/>
              <a:t>casting away their sins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Jews reflect on their </a:t>
            </a:r>
            <a:r>
              <a:rPr lang="en-GB" sz="1400" b="1" dirty="0"/>
              <a:t>good and bad actions</a:t>
            </a:r>
            <a:r>
              <a:rPr lang="en-GB" sz="1400" dirty="0"/>
              <a:t> from the previous year.</a:t>
            </a:r>
          </a:p>
          <a:p>
            <a:r>
              <a:rPr lang="en-GB" sz="1400" dirty="0"/>
              <a:t>     - Encourages Jews to take </a:t>
            </a:r>
            <a:r>
              <a:rPr lang="en-GB" sz="1400" b="1" dirty="0"/>
              <a:t>responsibility for their choices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Rosh Hashanah could be more important because it reminds Jews that God is </a:t>
            </a:r>
            <a:r>
              <a:rPr lang="en-GB" sz="1400" b="1" i="1" dirty="0"/>
              <a:t>just but willing to forgive those who repent</a:t>
            </a:r>
            <a:r>
              <a:rPr lang="en-GB" sz="1400" i="1" dirty="0"/>
              <a:t>.</a:t>
            </a:r>
          </a:p>
          <a:p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Other Jews </a:t>
            </a:r>
            <a:r>
              <a:rPr lang="en-GB" sz="1400" b="1" dirty="0"/>
              <a:t>disagree:</a:t>
            </a:r>
            <a:r>
              <a:rPr lang="en-GB" sz="1400" dirty="0"/>
              <a:t> Yom Kippur may be more important because it allows Jews to </a:t>
            </a:r>
            <a:r>
              <a:rPr lang="en-GB" sz="1400" b="1" dirty="0"/>
              <a:t>receive forgiveness and restore relationships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 - </a:t>
            </a:r>
            <a:r>
              <a:rPr lang="en-GB" sz="1400" b="1" dirty="0"/>
              <a:t>Leviticus</a:t>
            </a:r>
            <a:r>
              <a:rPr lang="en-GB" sz="1400" dirty="0"/>
              <a:t> describes the </a:t>
            </a:r>
            <a:r>
              <a:rPr lang="en-GB" sz="1400" b="1" dirty="0"/>
              <a:t>scapegoat</a:t>
            </a:r>
            <a:r>
              <a:rPr lang="en-GB" sz="1400" dirty="0"/>
              <a:t>, which symbolically carried the people’s sins away.</a:t>
            </a:r>
          </a:p>
          <a:p>
            <a:pPr lvl="0"/>
            <a:r>
              <a:rPr lang="en-GB" sz="1400" dirty="0"/>
              <a:t>     - Jews are expected to </a:t>
            </a:r>
            <a:r>
              <a:rPr lang="en-GB" sz="1400" u="sng" dirty="0"/>
              <a:t>apologise to people they have wronged </a:t>
            </a:r>
            <a:r>
              <a:rPr lang="en-GB" sz="1400" dirty="0"/>
              <a:t>as well as asking God for forgiveness.</a:t>
            </a:r>
            <a:br>
              <a:rPr lang="en-GB" sz="1400" dirty="0"/>
            </a:br>
            <a:r>
              <a:rPr lang="en-GB" sz="1400" b="1" dirty="0"/>
              <a:t>E: -</a:t>
            </a:r>
            <a:r>
              <a:rPr lang="en-GB" sz="1400" dirty="0"/>
              <a:t>This allows them to repair relationships and be </a:t>
            </a:r>
            <a:r>
              <a:rPr lang="en-GB" sz="1400" b="1" dirty="0"/>
              <a:t>reconciled with God and others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At the end of Yom Kippur, Jews hope to begin again with a </a:t>
            </a:r>
            <a:r>
              <a:rPr lang="en-GB" sz="1400" b="1" dirty="0"/>
              <a:t>clean slate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Yom Kippur could be more important because it </a:t>
            </a:r>
            <a:r>
              <a:rPr lang="en-GB" sz="1400" b="1" dirty="0"/>
              <a:t>completes the process of repentance and forgiveness</a:t>
            </a:r>
            <a:r>
              <a:rPr lang="en-GB" sz="1400" dirty="0"/>
              <a:t> begun at Rosh Hashanah.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P:</a:t>
            </a:r>
            <a:r>
              <a:rPr lang="en-GB" sz="1400" dirty="0"/>
              <a:t> Some Jews </a:t>
            </a:r>
            <a:r>
              <a:rPr lang="en-GB" sz="1400" b="1" dirty="0"/>
              <a:t>agree:</a:t>
            </a:r>
            <a:r>
              <a:rPr lang="en-GB" sz="1400" dirty="0"/>
              <a:t> Rosh Hashanah may be more important because it celebrates a </a:t>
            </a:r>
            <a:r>
              <a:rPr lang="en-GB" sz="1400" b="1" dirty="0"/>
              <a:t>new year and God as Creator and King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E:</a:t>
            </a:r>
            <a:r>
              <a:rPr lang="en-GB" sz="1400" dirty="0"/>
              <a:t> - </a:t>
            </a:r>
            <a:r>
              <a:rPr lang="en-GB" sz="1400" b="1" i="1" u="sng" dirty="0"/>
              <a:t>Leviticus</a:t>
            </a:r>
            <a:r>
              <a:rPr lang="en-GB" sz="1400" i="1" u="sng" dirty="0"/>
              <a:t> describes it as a sacred </a:t>
            </a:r>
            <a:r>
              <a:rPr lang="en-GB" sz="1400" b="1" i="1" u="sng" dirty="0"/>
              <a:t>day of rest</a:t>
            </a:r>
            <a:r>
              <a:rPr lang="en-GB" sz="1400" i="1" u="sng" dirty="0"/>
              <a:t>, echoing </a:t>
            </a:r>
            <a:r>
              <a:rPr lang="en-GB" sz="1400" b="1" i="1" u="sng" dirty="0"/>
              <a:t>God resting </a:t>
            </a:r>
            <a:r>
              <a:rPr lang="en-GB" sz="1400" i="1" u="sng" dirty="0"/>
              <a:t>after creation in </a:t>
            </a:r>
            <a:r>
              <a:rPr lang="en-GB" sz="1400" b="1" i="1" u="sng" dirty="0"/>
              <a:t>Genesis</a:t>
            </a:r>
            <a:r>
              <a:rPr lang="en-GB" sz="1400" i="1" u="sng" dirty="0"/>
              <a:t>.</a:t>
            </a:r>
          </a:p>
          <a:p>
            <a:pPr lvl="0"/>
            <a:r>
              <a:rPr lang="en-GB" sz="1400" b="1" dirty="0"/>
              <a:t>     - Apples and honey</a:t>
            </a:r>
            <a:r>
              <a:rPr lang="en-GB" sz="1400" dirty="0"/>
              <a:t> represent hope for a </a:t>
            </a:r>
            <a:r>
              <a:rPr lang="en-GB" sz="1400" b="1" dirty="0"/>
              <a:t>sweet new year</a:t>
            </a:r>
            <a:r>
              <a:rPr lang="en-GB" sz="1400" dirty="0"/>
              <a:t>.</a:t>
            </a:r>
          </a:p>
          <a:p>
            <a:pPr lvl="0"/>
            <a:r>
              <a:rPr lang="en-GB" sz="1400" b="1" dirty="0"/>
              <a:t>     - Pomegranates</a:t>
            </a:r>
            <a:r>
              <a:rPr lang="en-GB" sz="1400" dirty="0"/>
              <a:t> symbolise the hope of completing many </a:t>
            </a:r>
            <a:r>
              <a:rPr lang="en-GB" sz="1400" b="1" dirty="0"/>
              <a:t>mitzvot</a:t>
            </a:r>
            <a:r>
              <a:rPr lang="en-GB" sz="1400" dirty="0"/>
              <a:t> in the year ahead.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It gives Jews an opportunity for a </a:t>
            </a:r>
            <a:r>
              <a:rPr lang="en-GB" sz="1400" b="1" dirty="0"/>
              <a:t>fresh start</a:t>
            </a:r>
            <a:r>
              <a:rPr lang="en-GB" sz="1400" dirty="0"/>
              <a:t> and to think about how they will live better.</a:t>
            </a:r>
          </a:p>
          <a:p>
            <a:pPr lvl="0"/>
            <a:r>
              <a:rPr lang="en-GB" sz="1400" dirty="0"/>
              <a:t>      - It combines celebration with a renewed commitment to </a:t>
            </a:r>
            <a:r>
              <a:rPr lang="en-GB" sz="1400" b="1" dirty="0"/>
              <a:t>God’s commandments</a:t>
            </a:r>
            <a:r>
              <a:rPr lang="en-GB" sz="1400" dirty="0"/>
              <a:t>.</a:t>
            </a:r>
            <a:br>
              <a:rPr lang="en-GB" sz="1400" dirty="0"/>
            </a:br>
            <a:r>
              <a:rPr lang="en-GB" sz="1400" b="1" dirty="0"/>
              <a:t>L:</a:t>
            </a:r>
            <a:r>
              <a:rPr lang="en-GB" sz="1400" dirty="0"/>
              <a:t> Therefore, Rosh Hashanah could be more important because it shapes how Jews hope to </a:t>
            </a:r>
            <a:r>
              <a:rPr lang="en-GB" sz="1400" b="1" dirty="0"/>
              <a:t>live throughout the whole coming year</a:t>
            </a:r>
            <a:r>
              <a:rPr lang="en-GB" sz="1400" dirty="0"/>
              <a:t>.</a:t>
            </a:r>
          </a:p>
          <a:p>
            <a:pPr lvl="0"/>
            <a:endParaRPr lang="en-GB" sz="1400" b="1" dirty="0"/>
          </a:p>
          <a:p>
            <a:r>
              <a:rPr lang="en-GB" sz="1400" b="1" dirty="0"/>
              <a:t>P:</a:t>
            </a:r>
            <a:r>
              <a:rPr lang="en-GB" sz="1400" dirty="0"/>
              <a:t> Other Jews </a:t>
            </a:r>
            <a:r>
              <a:rPr lang="en-GB" sz="1400" b="1" dirty="0"/>
              <a:t>disagree:</a:t>
            </a:r>
            <a:r>
              <a:rPr lang="en-GB" sz="1400" dirty="0"/>
              <a:t> Yom Kippur may be more important because it practices God commands to </a:t>
            </a:r>
            <a:r>
              <a:rPr lang="en-GB" sz="1400" b="1" dirty="0"/>
              <a:t>“practise self-denial.” </a:t>
            </a:r>
            <a:br>
              <a:rPr lang="en-GB" sz="1400" b="1" dirty="0"/>
            </a:br>
            <a:r>
              <a:rPr lang="en-GB" sz="1400" b="1" dirty="0"/>
              <a:t>E:</a:t>
            </a:r>
            <a:r>
              <a:rPr lang="en-GB" sz="1400" dirty="0"/>
              <a:t> - </a:t>
            </a:r>
            <a:r>
              <a:rPr lang="en-GB" sz="1400" i="1" u="sng" dirty="0"/>
              <a:t>Leviticus</a:t>
            </a:r>
            <a:r>
              <a:rPr lang="en-GB" sz="1400" b="1" dirty="0"/>
              <a:t>:</a:t>
            </a:r>
            <a:r>
              <a:rPr lang="en-GB" sz="1400" dirty="0"/>
              <a:t> Jews should </a:t>
            </a:r>
            <a:r>
              <a:rPr lang="en-GB" sz="1400" i="1" u="sng" dirty="0"/>
              <a:t>“practise self-denial.”</a:t>
            </a:r>
          </a:p>
          <a:p>
            <a:pPr lvl="0"/>
            <a:r>
              <a:rPr lang="en-GB" sz="1400" dirty="0"/>
              <a:t>     - </a:t>
            </a:r>
            <a:r>
              <a:rPr lang="en-GB" sz="1400" u="sng" dirty="0"/>
              <a:t>Healthy Jews over Bar/Bat Mitzvah age usually complete a 25-hour fast </a:t>
            </a:r>
            <a:r>
              <a:rPr lang="en-GB" sz="1400" dirty="0"/>
              <a:t>with no food or drink.</a:t>
            </a:r>
            <a:br>
              <a:rPr lang="en-GB" sz="1400" dirty="0"/>
            </a:br>
            <a:r>
              <a:rPr lang="en-GB" sz="1400" b="1" dirty="0"/>
              <a:t>E: - </a:t>
            </a:r>
            <a:r>
              <a:rPr lang="en-GB" sz="1400" dirty="0"/>
              <a:t>Helps Jews focus on </a:t>
            </a:r>
            <a:r>
              <a:rPr lang="en-GB" sz="1400" b="1" dirty="0"/>
              <a:t>God rather than physical needs</a:t>
            </a:r>
            <a:r>
              <a:rPr lang="en-GB" sz="1400" dirty="0"/>
              <a:t>.</a:t>
            </a:r>
          </a:p>
          <a:p>
            <a:pPr lvl="0"/>
            <a:r>
              <a:rPr lang="en-GB" sz="1400" dirty="0"/>
              <a:t>     - Practising saying no to good things, like food and drink, can help Jews </a:t>
            </a:r>
            <a:r>
              <a:rPr lang="en-GB" sz="1400" b="1" dirty="0"/>
              <a:t>develop self-control and resist sin </a:t>
            </a:r>
            <a:br>
              <a:rPr lang="en-GB" sz="1400" b="1" dirty="0"/>
            </a:br>
            <a:r>
              <a:rPr lang="en-GB" sz="1400" b="1" dirty="0"/>
              <a:t>L:</a:t>
            </a:r>
            <a:r>
              <a:rPr lang="en-GB" sz="1400" dirty="0"/>
              <a:t> Therefore, Yom Kippur could be more important because </a:t>
            </a:r>
            <a:r>
              <a:rPr lang="en-GB" sz="1400" b="1" dirty="0"/>
              <a:t>Jews make greater sacrifices to focus completely on God and repentance</a:t>
            </a:r>
            <a:r>
              <a:rPr lang="en-GB" sz="1400" dirty="0"/>
              <a:t>. </a:t>
            </a:r>
          </a:p>
          <a:p>
            <a:pPr lvl="0"/>
            <a:endParaRPr lang="en-GB" sz="1400" dirty="0"/>
          </a:p>
          <a:p>
            <a:r>
              <a:rPr lang="en-GB" sz="1400" b="1" dirty="0"/>
              <a:t>In conclusion, the strongest argument is …. Because …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5792634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BAD42-067D-B6D7-C218-2D39E8E81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B1AFCEF-101C-FF19-EC8E-F660BB49022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Pasach &amp; Sukkot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C05C24E-BEAD-3D00-7222-7C7C77EEA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BFE711-C7F3-1770-9D07-9C4EAC6BD732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Pesach.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7AB9D0-7365-BF64-1B91-CA08DEA0CC7C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95037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46073-71E3-143F-ADEB-CE53C3927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0AF7E7A1-7014-515B-F4C4-609A1AF58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033829-9E1D-0857-7EA5-8AAD3DD87689}"/>
              </a:ext>
            </a:extLst>
          </p:cNvPr>
          <p:cNvSpPr txBox="1"/>
          <p:nvPr/>
        </p:nvSpPr>
        <p:spPr>
          <a:xfrm>
            <a:off x="0" y="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/>
              <a:t>Def:</a:t>
            </a:r>
            <a:r>
              <a:rPr lang="en-GB" sz="2300" dirty="0"/>
              <a:t> </a:t>
            </a:r>
            <a:r>
              <a:rPr lang="en-GB" sz="2300" b="1" dirty="0"/>
              <a:t>Pesach (Passover)</a:t>
            </a:r>
            <a:r>
              <a:rPr lang="en-GB" sz="2300" dirty="0"/>
              <a:t> is the Jewish </a:t>
            </a:r>
            <a:r>
              <a:rPr lang="en-GB" sz="2300" b="1" dirty="0"/>
              <a:t>Festival of Freedom</a:t>
            </a:r>
            <a:r>
              <a:rPr lang="en-GB" sz="2300" dirty="0"/>
              <a:t>, remembering how God rescued the Israelites from </a:t>
            </a:r>
            <a:r>
              <a:rPr lang="en-GB" sz="2300" b="1" dirty="0"/>
              <a:t>slavery in Egypt</a:t>
            </a:r>
            <a:r>
              <a:rPr lang="en-GB" sz="2300" dirty="0"/>
              <a:t>.</a:t>
            </a:r>
          </a:p>
          <a:p>
            <a:endParaRPr lang="en-GB" sz="2300" dirty="0"/>
          </a:p>
          <a:p>
            <a:r>
              <a:rPr lang="en-GB" sz="2300" b="1" dirty="0"/>
              <a:t>P:</a:t>
            </a:r>
            <a:r>
              <a:rPr lang="en-GB" sz="2300" dirty="0"/>
              <a:t> Pesach remembers the </a:t>
            </a:r>
            <a:r>
              <a:rPr lang="en-GB" sz="2300" b="1" dirty="0"/>
              <a:t>Exodus and God freeing the Israelites from slavery</a:t>
            </a:r>
            <a:r>
              <a:rPr lang="en-GB" sz="2300" dirty="0"/>
              <a:t>.</a:t>
            </a:r>
            <a:br>
              <a:rPr lang="en-GB" sz="2300" dirty="0"/>
            </a:br>
            <a:r>
              <a:rPr lang="en-GB" sz="2300" b="1" dirty="0"/>
              <a:t>E:</a:t>
            </a:r>
            <a:r>
              <a:rPr lang="en-GB" sz="2300" dirty="0"/>
              <a:t> - </a:t>
            </a:r>
            <a:r>
              <a:rPr lang="en-GB" sz="2300" b="1" dirty="0"/>
              <a:t>Exodus:</a:t>
            </a:r>
            <a:r>
              <a:rPr lang="en-GB" sz="2300" dirty="0"/>
              <a:t> God sent the </a:t>
            </a:r>
            <a:r>
              <a:rPr lang="en-GB" sz="2300" b="1" dirty="0"/>
              <a:t>Ten Plagues</a:t>
            </a:r>
            <a:r>
              <a:rPr lang="en-GB" sz="2300" dirty="0"/>
              <a:t> on Egypt so Pharaoh would free the Israelites.</a:t>
            </a:r>
          </a:p>
          <a:p>
            <a:pPr lvl="0"/>
            <a:r>
              <a:rPr lang="en-GB" sz="2300" dirty="0"/>
              <a:t>      - During the </a:t>
            </a:r>
            <a:r>
              <a:rPr lang="en-GB" sz="2300" b="1" dirty="0"/>
              <a:t>final plague (death of the firstborn)</a:t>
            </a:r>
            <a:r>
              <a:rPr lang="en-GB" sz="2300" dirty="0"/>
              <a:t>, Jewish homes marked with </a:t>
            </a:r>
            <a:r>
              <a:rPr lang="en-GB" sz="2300" b="1" dirty="0"/>
              <a:t>lamb’s blood</a:t>
            </a:r>
            <a:r>
              <a:rPr lang="en-GB" sz="2300" dirty="0"/>
              <a:t> were </a:t>
            </a:r>
            <a:r>
              <a:rPr lang="en-GB" sz="2300" b="1" dirty="0"/>
              <a:t>“passed over.”</a:t>
            </a:r>
            <a:br>
              <a:rPr lang="en-GB" sz="2300" dirty="0"/>
            </a:br>
            <a:r>
              <a:rPr lang="en-GB" sz="2300" b="1" dirty="0"/>
              <a:t>E: - </a:t>
            </a:r>
            <a:r>
              <a:rPr lang="en-GB" sz="2300" dirty="0"/>
              <a:t>Reminds Jews that God </a:t>
            </a:r>
            <a:r>
              <a:rPr lang="en-GB" sz="2300" b="1" dirty="0"/>
              <a:t>rescues, protects and cares for his people</a:t>
            </a:r>
            <a:r>
              <a:rPr lang="en-GB" sz="2300" dirty="0"/>
              <a:t>.</a:t>
            </a:r>
          </a:p>
          <a:p>
            <a:pPr lvl="0"/>
            <a:r>
              <a:rPr lang="en-GB" sz="2300" dirty="0"/>
              <a:t>     - Celebrates the Israelites gaining their </a:t>
            </a:r>
            <a:r>
              <a:rPr lang="en-GB" sz="2300" b="1" dirty="0"/>
              <a:t>freedom from slavery</a:t>
            </a:r>
            <a:r>
              <a:rPr lang="en-GB" sz="2300" dirty="0"/>
              <a:t>.</a:t>
            </a:r>
          </a:p>
          <a:p>
            <a:endParaRPr lang="en-GB" sz="2300" b="1" dirty="0"/>
          </a:p>
          <a:p>
            <a:r>
              <a:rPr lang="en-GB" sz="2300" b="1" dirty="0"/>
              <a:t>P:</a:t>
            </a:r>
            <a:r>
              <a:rPr lang="en-GB" sz="2300" dirty="0"/>
              <a:t> Pesach also remembers the </a:t>
            </a:r>
            <a:r>
              <a:rPr lang="en-GB" sz="2300" b="1" dirty="0"/>
              <a:t>suffering the Jewish people experienced as slaves in Egypt</a:t>
            </a:r>
            <a:r>
              <a:rPr lang="en-GB" sz="2300" dirty="0"/>
              <a:t>.</a:t>
            </a:r>
            <a:br>
              <a:rPr lang="en-GB" sz="2300" dirty="0"/>
            </a:br>
            <a:r>
              <a:rPr lang="en-GB" sz="2300" b="1" dirty="0"/>
              <a:t>E:</a:t>
            </a:r>
            <a:r>
              <a:rPr lang="en-GB" sz="2300" dirty="0"/>
              <a:t> - The </a:t>
            </a:r>
            <a:r>
              <a:rPr lang="en-GB" sz="2300" b="1" dirty="0"/>
              <a:t>Seder plate</a:t>
            </a:r>
            <a:r>
              <a:rPr lang="en-GB" sz="2300" dirty="0"/>
              <a:t> contains foods which symbolise their suffering:</a:t>
            </a:r>
          </a:p>
          <a:p>
            <a:pPr lvl="0"/>
            <a:r>
              <a:rPr lang="en-GB" sz="2300" b="1" dirty="0"/>
              <a:t>               - bitter herbs</a:t>
            </a:r>
            <a:r>
              <a:rPr lang="en-GB" sz="2300" dirty="0"/>
              <a:t> represents the </a:t>
            </a:r>
            <a:r>
              <a:rPr lang="en-GB" sz="2300" b="1" dirty="0"/>
              <a:t>bitterness of slavery</a:t>
            </a:r>
            <a:r>
              <a:rPr lang="en-GB" sz="2300" dirty="0"/>
              <a:t>.</a:t>
            </a:r>
          </a:p>
          <a:p>
            <a:pPr lvl="0"/>
            <a:r>
              <a:rPr lang="en-GB" sz="2300" b="1" dirty="0"/>
              <a:t>               - Salt water</a:t>
            </a:r>
            <a:r>
              <a:rPr lang="en-GB" sz="2300" dirty="0"/>
              <a:t> represents the </a:t>
            </a:r>
            <a:r>
              <a:rPr lang="en-GB" sz="2300" b="1" dirty="0"/>
              <a:t>tears of the Israelite slaves</a:t>
            </a:r>
            <a:r>
              <a:rPr lang="en-GB" sz="2300" dirty="0"/>
              <a:t>.</a:t>
            </a:r>
          </a:p>
          <a:p>
            <a:pPr lvl="0"/>
            <a:r>
              <a:rPr lang="en-GB" sz="2300" b="1" dirty="0"/>
              <a:t>               - Charoset</a:t>
            </a:r>
            <a:r>
              <a:rPr lang="en-GB" sz="2300" dirty="0"/>
              <a:t> represents the </a:t>
            </a:r>
            <a:r>
              <a:rPr lang="en-GB" sz="2300" b="1" dirty="0"/>
              <a:t>mortar used by slaves when building for the Egyptians</a:t>
            </a:r>
            <a:r>
              <a:rPr lang="en-GB" sz="2300" dirty="0"/>
              <a:t>.</a:t>
            </a:r>
            <a:br>
              <a:rPr lang="en-GB" sz="2300" dirty="0"/>
            </a:br>
            <a:r>
              <a:rPr lang="en-GB" sz="2300" b="1" dirty="0"/>
              <a:t>E: - </a:t>
            </a:r>
            <a:r>
              <a:rPr lang="en-GB" sz="2300" dirty="0"/>
              <a:t>Helps Jews </a:t>
            </a:r>
            <a:r>
              <a:rPr lang="en-GB" sz="2300" b="1" dirty="0"/>
              <a:t>remember and identify with the suffering of their ancestors</a:t>
            </a:r>
            <a:r>
              <a:rPr lang="en-GB" sz="2300" dirty="0"/>
              <a:t>.</a:t>
            </a:r>
          </a:p>
          <a:p>
            <a:pPr lvl="0"/>
            <a:r>
              <a:rPr lang="en-GB" sz="2300" dirty="0"/>
              <a:t>     - Reminds Jews to value their </a:t>
            </a:r>
            <a:r>
              <a:rPr lang="en-GB" sz="2300" b="1" dirty="0"/>
              <a:t>freedom</a:t>
            </a:r>
            <a:r>
              <a:rPr lang="en-GB" sz="2300" dirty="0"/>
              <a:t> and be grateful to God for rescuing them.</a:t>
            </a:r>
          </a:p>
          <a:p>
            <a:pPr lvl="0"/>
            <a:r>
              <a:rPr lang="en-GB" sz="2300" dirty="0"/>
              <a:t>     - Can encourage Jews to think about people suffering from </a:t>
            </a:r>
            <a:r>
              <a:rPr lang="en-GB" sz="2300" b="1" dirty="0"/>
              <a:t>oppression today</a:t>
            </a:r>
            <a:r>
              <a:rPr lang="en-GB" sz="2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30026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F8583-4771-1705-07C4-7CFF4ACF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6384129-8600-0AC7-6744-711266F5C9D6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Pasach &amp; Sukkot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111DA6A-A73D-6AEA-B4CC-752234C85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BA4121-CD68-2658-729B-D7E9300A3948}"/>
              </a:ext>
            </a:extLst>
          </p:cNvPr>
          <p:cNvSpPr txBox="1"/>
          <p:nvPr/>
        </p:nvSpPr>
        <p:spPr>
          <a:xfrm>
            <a:off x="-1" y="132977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(b) Describe Jewish beliefs about Sukkot. [5]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A6C378-77DA-3AD0-289F-7AA614427DA4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0232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746C-883A-08E6-968C-C2AEA7607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D709C747-0EBD-0D3F-A25E-2743CABD3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C939A3-89D4-5F77-3DBD-A1CDC0D02787}"/>
              </a:ext>
            </a:extLst>
          </p:cNvPr>
          <p:cNvSpPr txBox="1"/>
          <p:nvPr/>
        </p:nvSpPr>
        <p:spPr>
          <a:xfrm>
            <a:off x="0" y="7620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Def:</a:t>
            </a:r>
            <a:r>
              <a:rPr lang="en-GB" sz="2400" dirty="0"/>
              <a:t> </a:t>
            </a:r>
            <a:r>
              <a:rPr lang="en-GB" sz="2400" b="1" dirty="0"/>
              <a:t>Sukkot</a:t>
            </a:r>
            <a:r>
              <a:rPr lang="en-GB" sz="2400" dirty="0"/>
              <a:t> remembers the Israelites’ </a:t>
            </a:r>
            <a:r>
              <a:rPr lang="en-GB" sz="2400" b="1" dirty="0"/>
              <a:t>40 years travelling through the desert</a:t>
            </a:r>
            <a:r>
              <a:rPr lang="en-GB" sz="2400" dirty="0"/>
              <a:t> after escaping Egypt.</a:t>
            </a:r>
          </a:p>
          <a:p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Sukkot remembers how the Israelites lived in </a:t>
            </a:r>
            <a:r>
              <a:rPr lang="en-GB" sz="2400" b="1" dirty="0"/>
              <a:t>temporary shelters in the desert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Sukkot is also known as the </a:t>
            </a:r>
            <a:r>
              <a:rPr lang="en-GB" sz="2400" u="sng" dirty="0"/>
              <a:t>“Feast of Tabernacles” or “Feast of Booths.”</a:t>
            </a:r>
          </a:p>
          <a:p>
            <a:pPr lvl="0"/>
            <a:r>
              <a:rPr lang="en-GB" sz="2400" dirty="0"/>
              <a:t>     - Jewish families </a:t>
            </a:r>
            <a:r>
              <a:rPr lang="en-GB" sz="2400" u="sng" dirty="0"/>
              <a:t>build a sukkah</a:t>
            </a:r>
            <a:r>
              <a:rPr lang="en-GB" sz="2400" dirty="0"/>
              <a:t>, a temporary open-air shelter with a simple roof.</a:t>
            </a:r>
          </a:p>
          <a:p>
            <a:pPr lvl="0"/>
            <a:r>
              <a:rPr lang="en-GB" sz="2400" dirty="0"/>
              <a:t>    - Many Jews </a:t>
            </a:r>
            <a:r>
              <a:rPr lang="en-GB" sz="2400" b="1" dirty="0"/>
              <a:t>eat and spend time in the sukkah</a:t>
            </a:r>
            <a:r>
              <a:rPr lang="en-GB" sz="2400" dirty="0"/>
              <a:t>, and some may sleep in it.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Reminds Jews of the </a:t>
            </a:r>
            <a:r>
              <a:rPr lang="en-GB" sz="2400" b="1" dirty="0"/>
              <a:t>hardships their ancestors experienced</a:t>
            </a:r>
            <a:r>
              <a:rPr lang="en-GB" sz="2400" dirty="0"/>
              <a:t> on the journey to the Promised Land.</a:t>
            </a:r>
          </a:p>
          <a:p>
            <a:pPr lvl="0"/>
            <a:r>
              <a:rPr lang="en-GB" sz="2400" dirty="0"/>
              <a:t>     - Connects Jews today with their </a:t>
            </a:r>
            <a:r>
              <a:rPr lang="en-GB" sz="2400" b="1" dirty="0"/>
              <a:t>history and the Exodus</a:t>
            </a:r>
            <a:r>
              <a:rPr lang="en-GB" sz="2400" dirty="0"/>
              <a:t>.</a:t>
            </a:r>
          </a:p>
          <a:p>
            <a:pPr lvl="0"/>
            <a:endParaRPr lang="en-GB" sz="2400" dirty="0"/>
          </a:p>
          <a:p>
            <a:r>
              <a:rPr lang="en-GB" sz="2400" b="1" dirty="0"/>
              <a:t>P:</a:t>
            </a:r>
            <a:r>
              <a:rPr lang="en-GB" sz="2400" dirty="0"/>
              <a:t> Sukkot reminds Jews that </a:t>
            </a:r>
            <a:r>
              <a:rPr lang="en-GB" sz="2400" b="1" dirty="0"/>
              <a:t>God protects and provides for his people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b="1" dirty="0"/>
              <a:t>E: - </a:t>
            </a:r>
            <a:r>
              <a:rPr lang="en-GB" sz="2400" dirty="0"/>
              <a:t>During the desert journey, the </a:t>
            </a:r>
            <a:r>
              <a:rPr lang="en-GB" sz="2400" u="sng" dirty="0"/>
              <a:t>Israelites depended on God for food, water and protection.</a:t>
            </a:r>
          </a:p>
          <a:p>
            <a:pPr lvl="0"/>
            <a:r>
              <a:rPr lang="en-GB" sz="2400" dirty="0"/>
              <a:t>     - Sukkot is also a </a:t>
            </a:r>
            <a:r>
              <a:rPr lang="en-GB" sz="2400" u="sng" dirty="0"/>
              <a:t>harvest festival</a:t>
            </a:r>
            <a:r>
              <a:rPr lang="en-GB" sz="2400" dirty="0"/>
              <a:t>, when Jews </a:t>
            </a:r>
            <a:r>
              <a:rPr lang="en-GB" sz="2400" u="sng" dirty="0"/>
              <a:t>thank God for food and the blessings of creation.</a:t>
            </a:r>
            <a:br>
              <a:rPr lang="en-GB" sz="2400" u="sng" dirty="0"/>
            </a:br>
            <a:r>
              <a:rPr lang="en-GB" sz="2400" b="1" dirty="0"/>
              <a:t>E: - </a:t>
            </a:r>
            <a:r>
              <a:rPr lang="en-GB" sz="2400" dirty="0"/>
              <a:t>Reminds Jews that their security ultimately comes from </a:t>
            </a:r>
            <a:r>
              <a:rPr lang="en-GB" sz="2400" b="1" dirty="0"/>
              <a:t>God</a:t>
            </a:r>
            <a:r>
              <a:rPr lang="en-GB" sz="2400" dirty="0"/>
              <a:t>, not possessions.</a:t>
            </a:r>
          </a:p>
          <a:p>
            <a:pPr lvl="0"/>
            <a:r>
              <a:rPr lang="en-GB" sz="2400" dirty="0"/>
              <a:t>     - Encourages Jews to be </a:t>
            </a:r>
            <a:r>
              <a:rPr lang="en-GB" sz="2400" b="1" dirty="0"/>
              <a:t>grateful for God’s protection and provision</a:t>
            </a:r>
            <a:r>
              <a:rPr lang="en-GB" sz="24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7086753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4CD8A-BB76-0F43-7A0B-FBBDABFB8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C8AC2CB-673D-BE81-76AD-E32D4C65CEC2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Pasach &amp; Sukkot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3A49C81-6866-8BA1-7C33-02A116926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8C1257-EE7E-F931-9779-CCA560510125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Pesach (Passover) is important to Jews today.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6B12D1-0E3D-83FA-78CF-25A4D182C38A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9293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0C9F8-D877-9813-6CB7-9FFA11FBB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60FBC406-AB59-2F0B-199E-3CB6B384C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976D52-DB97-60D6-2629-7957BBDFA30A}"/>
              </a:ext>
            </a:extLst>
          </p:cNvPr>
          <p:cNvSpPr txBox="1"/>
          <p:nvPr/>
        </p:nvSpPr>
        <p:spPr>
          <a:xfrm>
            <a:off x="0" y="7620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Pesach is important because it reminds Jews that </a:t>
            </a:r>
            <a:r>
              <a:rPr lang="en-GB" b="1" dirty="0"/>
              <a:t>God rescued the Israelites from slavery in Egypt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 - </a:t>
            </a:r>
            <a:r>
              <a:rPr lang="en-GB" u="sng" dirty="0"/>
              <a:t>Exodus</a:t>
            </a:r>
            <a:r>
              <a:rPr lang="en-GB" b="1" dirty="0"/>
              <a:t>:</a:t>
            </a:r>
            <a:r>
              <a:rPr lang="en-GB" dirty="0"/>
              <a:t> God sent the </a:t>
            </a:r>
            <a:r>
              <a:rPr lang="en-GB" u="sng" dirty="0"/>
              <a:t>Ten Plagues so Pharaoh would free the Israelites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During the final plague, homes marked with </a:t>
            </a:r>
            <a:r>
              <a:rPr lang="en-GB" u="sng" dirty="0"/>
              <a:t>lamb’s blood were “passed over.”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Reminds Jews that God </a:t>
            </a:r>
            <a:r>
              <a:rPr lang="en-GB" b="1" dirty="0"/>
              <a:t>protects, saves and cares for his people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Strengthens Jewish </a:t>
            </a:r>
            <a:r>
              <a:rPr lang="en-GB" b="1" dirty="0"/>
              <a:t>trust in God</a:t>
            </a:r>
            <a:r>
              <a:rPr lang="en-GB" dirty="0"/>
              <a:t> and gratitude for freedom.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Pesach is important because it helps Jews</a:t>
            </a:r>
            <a:r>
              <a:rPr lang="en-GB" u="sng" dirty="0"/>
              <a:t> remember and pass on their history.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u="sng" dirty="0"/>
              <a:t>During the Seder meal</a:t>
            </a:r>
            <a:r>
              <a:rPr lang="en-GB" dirty="0"/>
              <a:t>, the </a:t>
            </a:r>
            <a:r>
              <a:rPr lang="en-GB" b="1" i="1" u="sng" dirty="0"/>
              <a:t>Haggadah</a:t>
            </a:r>
            <a:r>
              <a:rPr lang="en-GB" i="1" u="sng" dirty="0"/>
              <a:t> </a:t>
            </a:r>
            <a:r>
              <a:rPr lang="en-GB" dirty="0"/>
              <a:t>is used to </a:t>
            </a:r>
            <a:r>
              <a:rPr lang="en-GB" b="1" u="sng" dirty="0"/>
              <a:t>retell the story of the Exodus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Helps children learn about the experiences of their </a:t>
            </a:r>
            <a:r>
              <a:rPr lang="en-GB" b="1" dirty="0"/>
              <a:t>ancestors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Passes Jewish </a:t>
            </a:r>
            <a:r>
              <a:rPr lang="en-GB" b="1" dirty="0"/>
              <a:t>beliefs and traditions to the next generation</a:t>
            </a:r>
            <a:r>
              <a:rPr lang="en-GB" dirty="0"/>
              <a:t>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Pesach is important because its </a:t>
            </a:r>
            <a:r>
              <a:rPr lang="en-GB" b="1" dirty="0"/>
              <a:t>symbolic foods make the story memorable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 </a:t>
            </a:r>
            <a:r>
              <a:rPr lang="en-GB" b="1" dirty="0"/>
              <a:t>Matzah</a:t>
            </a:r>
            <a:r>
              <a:rPr lang="en-GB" dirty="0"/>
              <a:t> remembers the Israelites leaving Egypt so quickly that their bread could not rise.</a:t>
            </a:r>
          </a:p>
          <a:p>
            <a:pPr lvl="0"/>
            <a:r>
              <a:rPr lang="en-GB" b="1" dirty="0"/>
              <a:t>    - </a:t>
            </a:r>
            <a:r>
              <a:rPr lang="en-GB" b="1" dirty="0" err="1"/>
              <a:t>Maror</a:t>
            </a:r>
            <a:r>
              <a:rPr lang="en-GB" dirty="0"/>
              <a:t> represents the bitterness of slavery.</a:t>
            </a:r>
          </a:p>
          <a:p>
            <a:pPr lvl="0"/>
            <a:r>
              <a:rPr lang="en-GB" b="1" dirty="0"/>
              <a:t>    - Salt water</a:t>
            </a:r>
            <a:r>
              <a:rPr lang="en-GB" dirty="0"/>
              <a:t> represents the tears of the slaves.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Helps Jews </a:t>
            </a:r>
            <a:r>
              <a:rPr lang="en-GB" b="1" dirty="0"/>
              <a:t>identify with the suffering and freedom of their ancestors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Makes Jewish history something Jews can </a:t>
            </a:r>
            <a:r>
              <a:rPr lang="en-GB" b="1" dirty="0"/>
              <a:t>experience and remember</a:t>
            </a:r>
            <a:r>
              <a:rPr lang="en-GB" dirty="0"/>
              <a:t>, not just read about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Pesach is important because its message of </a:t>
            </a:r>
            <a:r>
              <a:rPr lang="en-GB" b="1" dirty="0"/>
              <a:t>freedom is still relevant today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Jews may use Pesach to think about people suffering from </a:t>
            </a:r>
            <a:r>
              <a:rPr lang="en-GB" b="1" dirty="0"/>
              <a:t>oppression and modern forms of slavery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Encourages Jews to value their own </a:t>
            </a:r>
            <a:r>
              <a:rPr lang="en-GB" b="1" dirty="0"/>
              <a:t>freedom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Can inspire them to </a:t>
            </a:r>
            <a:r>
              <a:rPr lang="en-GB" b="1" dirty="0"/>
              <a:t>help people who are oppressed or treated unjustly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Shows that the message of the Exodus can still influence </a:t>
            </a:r>
            <a:r>
              <a:rPr lang="en-GB" b="1" dirty="0"/>
              <a:t>how Jews live today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82897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D51A5-52D0-63E5-47E3-9E481DBA6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01ED9E-27D8-B86E-9EC4-8C749C4942BC}"/>
              </a:ext>
            </a:extLst>
          </p:cNvPr>
          <p:cNvSpPr txBox="1"/>
          <p:nvPr/>
        </p:nvSpPr>
        <p:spPr>
          <a:xfrm>
            <a:off x="0" y="0"/>
            <a:ext cx="105367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>
                    <a:lumMod val="50000"/>
                  </a:schemeClr>
                </a:solidFill>
              </a:rPr>
              <a:t>10) Pasach &amp; Sukkot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B81968D-6871-ABAE-E503-6CF562938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29A51A-32DD-8E15-FB22-E9EF37DFC432}"/>
              </a:ext>
            </a:extLst>
          </p:cNvPr>
          <p:cNvSpPr txBox="1"/>
          <p:nvPr/>
        </p:nvSpPr>
        <p:spPr>
          <a:xfrm>
            <a:off x="-1" y="132977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(c) Explain why the festival of Sukkot is important for Jewish people. [8]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2192B8-A265-A51B-F59A-64DB94EC6870}"/>
              </a:ext>
            </a:extLst>
          </p:cNvPr>
          <p:cNvGraphicFramePr>
            <a:graphicFrameLocks noGrp="1"/>
          </p:cNvGraphicFramePr>
          <p:nvPr/>
        </p:nvGraphicFramePr>
        <p:xfrm>
          <a:off x="328426" y="3429000"/>
          <a:ext cx="11535147" cy="22842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7319">
                  <a:extLst>
                    <a:ext uri="{9D8B030D-6E8A-4147-A177-3AD203B41FA5}">
                      <a16:colId xmlns:a16="http://schemas.microsoft.com/office/drawing/2014/main" val="147601655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72238334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083132402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880724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722246163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618810588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39321085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2906230326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278219277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477621705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1992137031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926123439"/>
                    </a:ext>
                  </a:extLst>
                </a:gridCol>
                <a:gridCol w="887319">
                  <a:extLst>
                    <a:ext uri="{9D8B030D-6E8A-4147-A177-3AD203B41FA5}">
                      <a16:colId xmlns:a16="http://schemas.microsoft.com/office/drawing/2014/main" val="3522617073"/>
                    </a:ext>
                  </a:extLst>
                </a:gridCol>
              </a:tblGrid>
              <a:tr h="761149">
                <a:tc gridSpan="13">
                  <a:txBody>
                    <a:bodyPr/>
                    <a:lstStyle/>
                    <a:p>
                      <a:r>
                        <a:rPr lang="en-US" sz="4400" b="1" dirty="0"/>
                        <a:t>Tracker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42215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026666"/>
                  </a:ext>
                </a:extLst>
              </a:tr>
              <a:tr h="76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58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5922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7B296-5BA9-BB9F-6BB5-BFACCB6D5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563B3296-1502-BA7D-0958-466B9783F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098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45C879-C650-6315-CFEF-AC996D7B02A2}"/>
              </a:ext>
            </a:extLst>
          </p:cNvPr>
          <p:cNvSpPr txBox="1"/>
          <p:nvPr/>
        </p:nvSpPr>
        <p:spPr>
          <a:xfrm>
            <a:off x="0" y="7620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P:</a:t>
            </a:r>
            <a:r>
              <a:rPr lang="en-GB" dirty="0"/>
              <a:t> Sukkot is important because it helps Jews </a:t>
            </a:r>
            <a:r>
              <a:rPr lang="en-GB" b="1" dirty="0"/>
              <a:t>remember the Israelites’ journey through the desert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Jews </a:t>
            </a:r>
            <a:r>
              <a:rPr lang="en-GB" u="sng" dirty="0"/>
              <a:t>build a sukkah</a:t>
            </a:r>
            <a:r>
              <a:rPr lang="en-GB" dirty="0"/>
              <a:t>, a </a:t>
            </a:r>
            <a:r>
              <a:rPr lang="en-GB" u="sng" dirty="0"/>
              <a:t>temporary shelter</a:t>
            </a:r>
            <a:r>
              <a:rPr lang="en-GB" dirty="0"/>
              <a:t>, </a:t>
            </a:r>
            <a:r>
              <a:rPr lang="en-GB" u="sng" dirty="0"/>
              <a:t>to remember the booths the Israelites lived in for </a:t>
            </a:r>
            <a:r>
              <a:rPr lang="en-GB" b="1" u="sng" dirty="0"/>
              <a:t>40 years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Reminds Jews of the </a:t>
            </a:r>
            <a:r>
              <a:rPr lang="en-GB" b="1" dirty="0"/>
              <a:t>hardships their ancestors experienced</a:t>
            </a:r>
            <a:r>
              <a:rPr lang="en-GB" dirty="0"/>
              <a:t> after the Exodus.</a:t>
            </a:r>
          </a:p>
          <a:p>
            <a:pPr lvl="0"/>
            <a:r>
              <a:rPr lang="en-GB" dirty="0"/>
              <a:t>     - Connects Jews today with their </a:t>
            </a:r>
            <a:r>
              <a:rPr lang="en-GB" b="1" dirty="0"/>
              <a:t>history and the journey to the Promised Land</a:t>
            </a:r>
            <a:r>
              <a:rPr lang="en-GB" dirty="0"/>
              <a:t>.</a:t>
            </a:r>
          </a:p>
          <a:p>
            <a:endParaRPr lang="en-GB" b="1" dirty="0"/>
          </a:p>
          <a:p>
            <a:r>
              <a:rPr lang="en-GB" b="1" dirty="0"/>
              <a:t>P:</a:t>
            </a:r>
            <a:r>
              <a:rPr lang="en-GB" dirty="0"/>
              <a:t> Sukkot is important because it reminds Jews that </a:t>
            </a:r>
            <a:r>
              <a:rPr lang="en-GB" b="1" dirty="0"/>
              <a:t>God protects and provides for his people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In the desert, the Israelites depended on </a:t>
            </a:r>
            <a:r>
              <a:rPr lang="en-GB" b="1" dirty="0"/>
              <a:t>God for food, water and protection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The sukkah is deliberately </a:t>
            </a:r>
            <a:r>
              <a:rPr lang="en-GB" b="1" dirty="0"/>
              <a:t>temporary and exposed</a:t>
            </a:r>
            <a:r>
              <a:rPr lang="en-GB" dirty="0"/>
              <a:t>, showing that true security comes from God.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Encourages Jews to </a:t>
            </a:r>
            <a:r>
              <a:rPr lang="en-GB" b="1" dirty="0"/>
              <a:t>trust God rather than possessions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Reminds them to be grateful for </a:t>
            </a:r>
            <a:r>
              <a:rPr lang="en-GB" b="1" dirty="0"/>
              <a:t>God’s care and protection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Sukkot is important because it reminds Jews that </a:t>
            </a:r>
            <a:r>
              <a:rPr lang="en-GB" b="1" dirty="0"/>
              <a:t>God is present everywhere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Jews wave the </a:t>
            </a:r>
            <a:r>
              <a:rPr lang="en-GB" b="1" dirty="0"/>
              <a:t>lulav and etrog in different directions</a:t>
            </a:r>
            <a:r>
              <a:rPr lang="en-GB" dirty="0"/>
              <a:t> during Sukkot.</a:t>
            </a:r>
          </a:p>
          <a:p>
            <a:pPr lvl="0"/>
            <a:r>
              <a:rPr lang="en-GB" dirty="0"/>
              <a:t>     - This symbolises God’s </a:t>
            </a:r>
            <a:r>
              <a:rPr lang="en-GB" b="1" dirty="0"/>
              <a:t>omnipresence</a:t>
            </a:r>
            <a:r>
              <a:rPr lang="en-GB" dirty="0"/>
              <a:t> — that God is everywhere.</a:t>
            </a:r>
            <a:br>
              <a:rPr lang="en-GB" dirty="0"/>
            </a:br>
            <a:r>
              <a:rPr lang="en-GB" b="1" dirty="0"/>
              <a:t>E: - </a:t>
            </a:r>
            <a:r>
              <a:rPr lang="en-GB" dirty="0"/>
              <a:t>Helps Jews remember that God is with them </a:t>
            </a:r>
            <a:r>
              <a:rPr lang="en-GB" b="1" dirty="0"/>
              <a:t>wherever they are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- Strengthens their </a:t>
            </a:r>
            <a:r>
              <a:rPr lang="en-GB" b="1" dirty="0"/>
              <a:t>relationship with God and trust in him</a:t>
            </a:r>
            <a:r>
              <a:rPr lang="en-GB" dirty="0"/>
              <a:t>. </a:t>
            </a:r>
          </a:p>
          <a:p>
            <a:pPr lvl="0"/>
            <a:endParaRPr lang="en-GB" dirty="0"/>
          </a:p>
          <a:p>
            <a:r>
              <a:rPr lang="en-GB" b="1" dirty="0"/>
              <a:t>P:</a:t>
            </a:r>
            <a:r>
              <a:rPr lang="en-GB" dirty="0"/>
              <a:t> Sukkot is important because </a:t>
            </a:r>
            <a:r>
              <a:rPr lang="en-GB" b="1" dirty="0"/>
              <a:t>celebrating it is one of the mitzvot commanded by God</a:t>
            </a:r>
            <a:r>
              <a:rPr lang="en-GB" dirty="0"/>
              <a:t>.</a:t>
            </a:r>
            <a:br>
              <a:rPr lang="en-GB" dirty="0"/>
            </a:br>
            <a:r>
              <a:rPr lang="en-GB" b="1" dirty="0"/>
              <a:t>E:</a:t>
            </a:r>
            <a:r>
              <a:rPr lang="en-GB" dirty="0"/>
              <a:t> </a:t>
            </a:r>
            <a:r>
              <a:rPr lang="en-GB" u="sng" dirty="0"/>
              <a:t>Leviticus</a:t>
            </a:r>
            <a:r>
              <a:rPr lang="en-GB" b="1" dirty="0"/>
              <a:t>:</a:t>
            </a:r>
            <a:r>
              <a:rPr lang="en-GB" dirty="0"/>
              <a:t> Jews are commanded to </a:t>
            </a:r>
            <a:r>
              <a:rPr lang="en-GB" u="sng" dirty="0"/>
              <a:t>“live in booths </a:t>
            </a:r>
            <a:r>
              <a:rPr lang="en-GB" b="1" i="1" u="sng" dirty="0"/>
              <a:t>seven</a:t>
            </a:r>
            <a:r>
              <a:rPr lang="en-GB" u="sng" dirty="0"/>
              <a:t> days.”</a:t>
            </a:r>
            <a:br>
              <a:rPr lang="en-GB" u="sng" dirty="0"/>
            </a:br>
            <a:r>
              <a:rPr lang="en-GB" b="1" dirty="0"/>
              <a:t>E: - </a:t>
            </a:r>
            <a:r>
              <a:rPr lang="en-GB" dirty="0"/>
              <a:t>Building and spending time in the </a:t>
            </a:r>
            <a:r>
              <a:rPr lang="en-GB" b="1" dirty="0"/>
              <a:t>sukkah</a:t>
            </a:r>
            <a:r>
              <a:rPr lang="en-GB" dirty="0"/>
              <a:t> shows </a:t>
            </a:r>
            <a:r>
              <a:rPr lang="en-GB" b="1" dirty="0"/>
              <a:t>obedience to God’s law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      - Keeping Sukkot helps Jews remain </a:t>
            </a:r>
            <a:r>
              <a:rPr lang="en-GB" b="1" dirty="0"/>
              <a:t>faithful to the covenant</a:t>
            </a:r>
            <a:r>
              <a:rPr lang="en-GB" dirty="0"/>
              <a:t>.</a:t>
            </a:r>
          </a:p>
          <a:p>
            <a:pPr lvl="0"/>
            <a:r>
              <a:rPr lang="en-GB"/>
              <a:t>      - It </a:t>
            </a:r>
            <a:r>
              <a:rPr lang="en-GB" dirty="0"/>
              <a:t>shows that remembering Jewish history is not optional, but part of </a:t>
            </a:r>
            <a:r>
              <a:rPr lang="en-GB" b="1" dirty="0"/>
              <a:t>religious duty</a:t>
            </a:r>
            <a:r>
              <a:rPr lang="en-GB" dirty="0"/>
              <a:t>.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363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8497</TotalTime>
  <Words>10620</Words>
  <Application>Microsoft Macintosh PowerPoint</Application>
  <PresentationFormat>Widescreen</PresentationFormat>
  <Paragraphs>554</Paragraphs>
  <Slides>76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0" baseType="lpstr">
      <vt:lpstr>Aptos</vt:lpstr>
      <vt:lpstr>Aptos Display</vt:lpstr>
      <vt:lpstr>Arial</vt:lpstr>
      <vt:lpstr>Office Theme</vt:lpstr>
      <vt:lpstr>Cognitive Cards:  Judaism Practices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Wright</dc:creator>
  <cp:lastModifiedBy>Will Wright</cp:lastModifiedBy>
  <cp:revision>7</cp:revision>
  <dcterms:created xsi:type="dcterms:W3CDTF">2026-07-23T12:32:06Z</dcterms:created>
  <dcterms:modified xsi:type="dcterms:W3CDTF">2026-08-27T13:33:46Z</dcterms:modified>
</cp:coreProperties>
</file>