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9" r:id="rId36"/>
    <p:sldId id="300" r:id="rId37"/>
    <p:sldId id="293" r:id="rId38"/>
    <p:sldId id="292" r:id="rId39"/>
    <p:sldId id="291" r:id="rId40"/>
    <p:sldId id="294" r:id="rId41"/>
    <p:sldId id="295" r:id="rId42"/>
    <p:sldId id="296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3" r:id="rId54"/>
    <p:sldId id="314" r:id="rId55"/>
    <p:sldId id="311" r:id="rId56"/>
    <p:sldId id="312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46"/>
    <p:restoredTop sz="94658"/>
  </p:normalViewPr>
  <p:slideViewPr>
    <p:cSldViewPr snapToGrid="0">
      <p:cViewPr varScale="1">
        <p:scale>
          <a:sx n="97" d="100"/>
          <a:sy n="97" d="100"/>
        </p:scale>
        <p:origin x="25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64D0E-B9C1-C904-4569-3AEAF87FD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FE7E1-06B2-FAB1-0837-8003101A9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9EC18-0B13-31DD-BF84-510CAB44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44802-37C9-2618-FA86-FCBCD694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8340-46E2-D488-6087-62B5AE9C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0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F7AF0-818B-E60A-1BC6-7CFB391D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F50DB-455B-EBF7-AD25-ADEF84FDE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2662-D063-D4F3-AA6C-A92E0E0FC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3F19-E598-FF71-580D-5948F5F1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C48B4-807C-4B1F-68B7-CDA5BAA2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3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CD29-B1DA-DB04-3EA6-9FEF7949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958FD-4ED7-9B4F-142E-006D0ADC0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C59F0-05A4-3EFB-D19C-A25BFFF8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D8A1E-480F-8733-C96B-F38E3CCA0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65F1-D034-2A32-6B13-02659042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3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4E29-8E80-7669-6086-C860D37D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99852-6AE2-6124-50DA-D065E27B4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A1A90-302B-136F-BD06-35824CEDC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75554-0FB6-02F1-1059-F43D83C7E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AC792-C701-6611-69EF-7D218FAAF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F1AAF-57A9-A04E-CEDE-D28003D9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1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DB15-50F0-F5E0-E7A2-A59CB2C1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4B4F6-784A-6C0F-5973-6FBBF3834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6ABC6-FD48-F94B-6AC3-F8E3A6787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21FD86-83A0-A8AA-2047-F1C7CC542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6D3188-229D-AEAE-B637-20CF99657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4A8FD9-DC8C-265D-66DA-F814A8953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1274FA-AFE1-7612-4383-A136F5C1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24ADF-2BB9-7A95-5259-69CA4A5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C213-AED9-B055-3683-2A23C5CD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5FA41-F1F2-155B-E202-91EF79286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F6482-D512-3BD2-F153-B5028B99C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104F5-C99F-B1BA-825C-9C61DD3A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2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0944B-4896-A637-F7A1-98CF18CF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3954FE-9245-AD65-6933-469DCB7B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B216C-5A41-13D9-E0C7-EE0BC76F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2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F7CC0-BA0A-E34E-0B15-9275875C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5474-C5B0-14E7-C757-0B0DC8AA0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2CB44-E26F-852F-8C2B-A4DD4C9AD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9D730-9C1A-A2AB-198E-5B1603C6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97DF3-9B45-0771-0545-6B1EA2109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65333-41FB-36D9-5D0A-1E076EA3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07B2-C27F-F656-E885-FDEC65A53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1861-C22E-F615-302C-80C51746F3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D58F3-1FED-EFE5-84F9-584BE9FAA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8FCF2-8664-7942-E354-73D68403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C5669-F76D-AF2E-018F-F0F55002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10BEB-08AA-A330-266A-4B598504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7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5DD4-6B1C-C5C3-1354-F7504E4A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51597-12A8-7F5E-39F7-1322D3AF1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03F67-9D1C-B5E6-1129-E65A7B475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384E6-1B1B-5EF1-F8FF-1B73C4AD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49AEC-922B-3C10-FC13-141AB3F9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0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6F081-0BC7-8E6E-EBB1-FCCE3CE20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DCB3EA-08C6-3181-E8C0-0BC3645C0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FE0F6-9A55-9DE9-DEA8-CED17EEC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CA2D9-2A13-6BB8-A0A4-F00AA924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1878F-B4AB-29B6-1825-28189C80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9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0B50B-0FC5-3279-0F31-52A6B9A56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E75C0-9182-8BCA-8DF2-ED8A81E64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D882D-DA11-395B-5928-B7EA1C2FD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6569B-94DE-D74C-8C8C-D3390338EDE4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AEFFC-4ED4-7890-F28F-36EF57CC0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B9373-02B4-CD17-40C5-5EB67FADB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5F66-43B9-8A6E-C5BB-9A1758ED7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456121"/>
          </a:xfrm>
        </p:spPr>
        <p:txBody>
          <a:bodyPr>
            <a:normAutofit fontScale="90000"/>
          </a:bodyPr>
          <a:lstStyle/>
          <a:p>
            <a:r>
              <a:rPr lang="en-US" sz="9600" b="1" dirty="0"/>
              <a:t>Cognitive Cards: </a:t>
            </a:r>
            <a:br>
              <a:rPr lang="en-US" sz="9600" b="1" dirty="0"/>
            </a:br>
            <a:r>
              <a:rPr lang="en-US" sz="8900" b="1" dirty="0"/>
              <a:t>Judaism beliefs &amp; teachings </a:t>
            </a:r>
            <a:endParaRPr lang="en-US" sz="9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C54CBF-21AF-5EDB-9A17-D39F74DD0EC2}"/>
              </a:ext>
            </a:extLst>
          </p:cNvPr>
          <p:cNvSpPr txBox="1"/>
          <p:nvPr/>
        </p:nvSpPr>
        <p:spPr>
          <a:xfrm>
            <a:off x="651641" y="6233425"/>
            <a:ext cx="555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</a:rPr>
              <a:t>PhilosophyStudent.co.uk</a:t>
            </a:r>
            <a:endParaRPr lang="en-U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553C3D-2A40-0C57-1A9C-63FB4DA489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87" t="8120" r="9960" b="26444"/>
          <a:stretch>
            <a:fillRect/>
          </a:stretch>
        </p:blipFill>
        <p:spPr>
          <a:xfrm>
            <a:off x="121652" y="6008423"/>
            <a:ext cx="608035" cy="763634"/>
          </a:xfrm>
          <a:prstGeom prst="rect">
            <a:avLst/>
          </a:prstGeom>
        </p:spPr>
      </p:pic>
      <p:pic>
        <p:nvPicPr>
          <p:cNvPr id="3" name="Picture 2" descr="8a8bb246-cc8f-465b-8d68-9b59e996ec7e.png">
            <a:extLst>
              <a:ext uri="{FF2B5EF4-FFF2-40B4-BE49-F238E27FC236}">
                <a16:creationId xmlns:a16="http://schemas.microsoft.com/office/drawing/2014/main" id="{A99FEA93-1D94-E07D-2BB3-B34D9E8B8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007" y="2426778"/>
            <a:ext cx="5753986" cy="383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E8E1-2954-9949-B8ED-D91669E19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DCDCA94-A3E1-B045-1CF6-F6B3D708A9F9}"/>
              </a:ext>
            </a:extLst>
          </p:cNvPr>
          <p:cNvSpPr txBox="1"/>
          <p:nvPr/>
        </p:nvSpPr>
        <p:spPr>
          <a:xfrm>
            <a:off x="0" y="0"/>
            <a:ext cx="1053670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/>
              <a:t>Component 3.1 </a:t>
            </a:r>
            <a:br>
              <a:rPr lang="en-GB" sz="3200" b="1" u="sng" dirty="0"/>
            </a:br>
            <a:r>
              <a:rPr lang="en-GB" sz="3200" b="1" u="sng" dirty="0"/>
              <a:t>Judaism beliefs &amp; teachings:</a:t>
            </a:r>
            <a:endParaRPr lang="en-GB" sz="3200" dirty="0"/>
          </a:p>
          <a:p>
            <a:r>
              <a:rPr lang="en-GB" sz="3200" dirty="0"/>
              <a:t>1) The Nature of God</a:t>
            </a:r>
          </a:p>
          <a:p>
            <a:r>
              <a:rPr lang="en-GB" sz="3200" dirty="0"/>
              <a:t>2) Shekhinah</a:t>
            </a:r>
          </a:p>
          <a:p>
            <a:r>
              <a:rPr lang="en-GB" sz="3200" dirty="0"/>
              <a:t>3) The Messiah and Messianic Age</a:t>
            </a:r>
          </a:p>
          <a:p>
            <a:r>
              <a:rPr lang="en-GB" sz="3200" dirty="0"/>
              <a:t>4) The Covenant with Abraham </a:t>
            </a:r>
          </a:p>
          <a:p>
            <a:r>
              <a:rPr lang="en-GB" sz="3200" dirty="0"/>
              <a:t>5) The Covenant with Moses </a:t>
            </a:r>
          </a:p>
          <a:p>
            <a:r>
              <a:rPr lang="en-GB" sz="3200" dirty="0"/>
              <a:t>6) The Sanctity of Life and Pikuach Nefesh</a:t>
            </a:r>
          </a:p>
          <a:p>
            <a:r>
              <a:rPr lang="en-GB" sz="3200" dirty="0"/>
              <a:t>7) Free Will &amp; Mitzvot</a:t>
            </a:r>
          </a:p>
          <a:p>
            <a:r>
              <a:rPr lang="en-GB" sz="3200" dirty="0"/>
              <a:t>8) Jewish Beliefs about Life After Death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EE4D640-F4EB-D8C8-E0B5-4E213C4B0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Picture 13" descr="Dominican College Sion Hill | Guidance &amp; Counselling Website">
            <a:extLst>
              <a:ext uri="{FF2B5EF4-FFF2-40B4-BE49-F238E27FC236}">
                <a16:creationId xmlns:a16="http://schemas.microsoft.com/office/drawing/2014/main" id="{818FB1FD-4B41-E753-C22D-4C1B1E11D8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58"/>
          <a:stretch>
            <a:fillRect/>
          </a:stretch>
        </p:blipFill>
        <p:spPr>
          <a:xfrm>
            <a:off x="10834362" y="112541"/>
            <a:ext cx="1259675" cy="167948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5E2E209-A19D-0C75-DD67-692094ED8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494626"/>
              </p:ext>
            </p:extLst>
          </p:nvPr>
        </p:nvGraphicFramePr>
        <p:xfrm>
          <a:off x="7505013" y="477079"/>
          <a:ext cx="3180519" cy="4518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0173">
                  <a:extLst>
                    <a:ext uri="{9D8B030D-6E8A-4147-A177-3AD203B41FA5}">
                      <a16:colId xmlns:a16="http://schemas.microsoft.com/office/drawing/2014/main" val="616454938"/>
                    </a:ext>
                  </a:extLst>
                </a:gridCol>
                <a:gridCol w="1060173">
                  <a:extLst>
                    <a:ext uri="{9D8B030D-6E8A-4147-A177-3AD203B41FA5}">
                      <a16:colId xmlns:a16="http://schemas.microsoft.com/office/drawing/2014/main" val="2752586677"/>
                    </a:ext>
                  </a:extLst>
                </a:gridCol>
                <a:gridCol w="1060173">
                  <a:extLst>
                    <a:ext uri="{9D8B030D-6E8A-4147-A177-3AD203B41FA5}">
                      <a16:colId xmlns:a16="http://schemas.microsoft.com/office/drawing/2014/main" val="2924989631"/>
                    </a:ext>
                  </a:extLst>
                </a:gridCol>
              </a:tblGrid>
              <a:tr h="5020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3 Months before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Month before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Week before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9338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0607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20267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75683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2946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0672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08581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68384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8395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067537C-2DA9-F9CD-9479-69054A19F057}"/>
              </a:ext>
            </a:extLst>
          </p:cNvPr>
          <p:cNvSpPr txBox="1"/>
          <p:nvPr/>
        </p:nvSpPr>
        <p:spPr>
          <a:xfrm>
            <a:off x="0" y="6150114"/>
            <a:ext cx="10432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sz="20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* 1 = I know it very well, 2 = I can answer some of the questions, 3 = I need to do more revision </a:t>
            </a:r>
          </a:p>
        </p:txBody>
      </p:sp>
    </p:spTree>
    <p:extLst>
      <p:ext uri="{BB962C8B-B14F-4D97-AF65-F5344CB8AC3E}">
        <p14:creationId xmlns:p14="http://schemas.microsoft.com/office/powerpoint/2010/main" val="280065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35B37-C2AB-AD2C-ECC7-CABD88AD4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084B9B-BA3D-7DFC-D176-D7C5A1570AA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The Nature of God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FF0B195-B753-770C-D40A-62505A815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DED5E-E116-CD0D-14C0-442F6377A599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God as one.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5EF1C8-BCEC-87B0-4870-9C99BFE6D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293707"/>
              </p:ext>
            </p:extLst>
          </p:nvPr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78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8767-7254-F49C-2F51-7A00A4EB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F1AEB4D-DCE7-5F39-FD13-52315C0F6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4078DF-B03D-4F19-65FF-4F5C96FB5932}"/>
              </a:ext>
            </a:extLst>
          </p:cNvPr>
          <p:cNvSpPr txBox="1"/>
          <p:nvPr/>
        </p:nvSpPr>
        <p:spPr>
          <a:xfrm>
            <a:off x="0" y="76200"/>
            <a:ext cx="121920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0" b="1" dirty="0"/>
              <a:t>P:</a:t>
            </a:r>
            <a:r>
              <a:rPr lang="en-GB" sz="2900" dirty="0"/>
              <a:t> Jews believe there is </a:t>
            </a:r>
            <a:r>
              <a:rPr lang="en-GB" sz="2900" b="1" dirty="0"/>
              <a:t>one indivisible God</a:t>
            </a:r>
            <a:r>
              <a:rPr lang="en-GB" sz="2900" dirty="0"/>
              <a:t>.</a:t>
            </a:r>
            <a:br>
              <a:rPr lang="en-GB" sz="2900" dirty="0"/>
            </a:br>
            <a:r>
              <a:rPr lang="en-GB" sz="2900" b="1" dirty="0"/>
              <a:t>E:</a:t>
            </a:r>
            <a:r>
              <a:rPr lang="en-GB" sz="2900" dirty="0"/>
              <a:t> - </a:t>
            </a:r>
            <a:r>
              <a:rPr lang="en-GB" sz="2900" u="sng" dirty="0"/>
              <a:t>Shema</a:t>
            </a:r>
            <a:r>
              <a:rPr lang="en-GB" sz="2900" dirty="0"/>
              <a:t>: “Hear, O Israel: the LORD our God, the LORD is one.”</a:t>
            </a:r>
          </a:p>
          <a:p>
            <a:r>
              <a:rPr lang="en-GB" sz="2700" dirty="0"/>
              <a:t>(</a:t>
            </a:r>
            <a:r>
              <a:rPr lang="en-GB" sz="2700" u="sng" dirty="0"/>
              <a:t>Recited daily </a:t>
            </a:r>
            <a:r>
              <a:rPr lang="en-GB" sz="2700" dirty="0"/>
              <a:t>and placed inside a </a:t>
            </a:r>
            <a:r>
              <a:rPr lang="en-GB" sz="2700" u="sng" dirty="0"/>
              <a:t>mezuzah</a:t>
            </a:r>
            <a:r>
              <a:rPr lang="en-GB" sz="2700" dirty="0"/>
              <a:t> on the doorposts of Jewish homes.)</a:t>
            </a:r>
          </a:p>
          <a:p>
            <a:pPr lvl="0"/>
            <a:r>
              <a:rPr lang="en-GB" sz="2900" dirty="0"/>
              <a:t>     - </a:t>
            </a:r>
            <a:r>
              <a:rPr lang="en-GB" sz="2900" u="sng" dirty="0"/>
              <a:t>Maimonides’ Thirteen Principles </a:t>
            </a:r>
            <a:r>
              <a:rPr lang="en-GB" sz="2900" dirty="0"/>
              <a:t>teach that God is one and has no equal.</a:t>
            </a:r>
            <a:br>
              <a:rPr lang="en-GB" sz="2900" dirty="0"/>
            </a:br>
            <a:r>
              <a:rPr lang="en-GB" sz="2900" b="1" dirty="0"/>
              <a:t>E: </a:t>
            </a:r>
            <a:r>
              <a:rPr lang="en-GB" sz="2900" dirty="0"/>
              <a:t>- Judaism is </a:t>
            </a:r>
            <a:r>
              <a:rPr lang="en-GB" sz="2900" b="1" dirty="0"/>
              <a:t>monotheistic</a:t>
            </a:r>
            <a:r>
              <a:rPr lang="en-GB" sz="2900" dirty="0"/>
              <a:t>.</a:t>
            </a:r>
          </a:p>
          <a:p>
            <a:pPr lvl="0"/>
            <a:r>
              <a:rPr lang="en-GB" sz="2900" dirty="0"/>
              <a:t>     - God </a:t>
            </a:r>
            <a:r>
              <a:rPr lang="en-GB" sz="2900" b="1" dirty="0"/>
              <a:t>cannot be divided </a:t>
            </a:r>
            <a:r>
              <a:rPr lang="en-GB" sz="2900" dirty="0"/>
              <a:t>into different persons or forms.</a:t>
            </a:r>
          </a:p>
          <a:p>
            <a:pPr lvl="0"/>
            <a:r>
              <a:rPr lang="en-GB" sz="2900" dirty="0"/>
              <a:t>     - Jews </a:t>
            </a:r>
            <a:r>
              <a:rPr lang="en-GB" sz="2900" b="1" dirty="0"/>
              <a:t>reject</a:t>
            </a:r>
            <a:r>
              <a:rPr lang="en-GB" sz="2900" dirty="0"/>
              <a:t> Christian belief in the </a:t>
            </a:r>
            <a:r>
              <a:rPr lang="en-GB" sz="2900" b="1" dirty="0"/>
              <a:t>Trinity</a:t>
            </a:r>
            <a:r>
              <a:rPr lang="en-GB" sz="2900" dirty="0"/>
              <a:t>.</a:t>
            </a:r>
          </a:p>
          <a:p>
            <a:pPr lvl="0"/>
            <a:endParaRPr lang="en-GB" sz="2900" dirty="0"/>
          </a:p>
          <a:p>
            <a:r>
              <a:rPr lang="en-GB" sz="2900" b="1" dirty="0"/>
              <a:t>P: </a:t>
            </a:r>
            <a:r>
              <a:rPr lang="en-GB" sz="2900" dirty="0"/>
              <a:t>Belief in one God is </a:t>
            </a:r>
            <a:r>
              <a:rPr lang="en-GB" sz="2900" b="1" dirty="0"/>
              <a:t>central to Jewish daily life.</a:t>
            </a:r>
            <a:br>
              <a:rPr lang="en-GB" sz="2900" b="1" dirty="0"/>
            </a:br>
            <a:r>
              <a:rPr lang="en-GB" sz="2900" b="1" dirty="0"/>
              <a:t>E: </a:t>
            </a:r>
            <a:r>
              <a:rPr lang="en-GB" sz="2900" dirty="0"/>
              <a:t>The </a:t>
            </a:r>
            <a:r>
              <a:rPr lang="en-GB" sz="2900" u="sng" dirty="0"/>
              <a:t>Ten Commandments</a:t>
            </a:r>
            <a:r>
              <a:rPr lang="en-GB" sz="2900" dirty="0"/>
              <a:t>: </a:t>
            </a:r>
            <a:r>
              <a:rPr lang="en-GB" sz="2900" u="sng" dirty="0"/>
              <a:t>“You shall have no other gods before me.”</a:t>
            </a:r>
            <a:br>
              <a:rPr lang="en-GB" sz="2900" dirty="0"/>
            </a:br>
            <a:r>
              <a:rPr lang="en-GB" sz="2900" b="1" dirty="0"/>
              <a:t>E: </a:t>
            </a:r>
            <a:r>
              <a:rPr lang="en-GB" sz="2900" dirty="0"/>
              <a:t>- Reminds Jews to </a:t>
            </a:r>
            <a:r>
              <a:rPr lang="en-GB" sz="2900" b="1" dirty="0"/>
              <a:t>remain faithful to God</a:t>
            </a:r>
            <a:r>
              <a:rPr lang="en-GB" sz="2900" dirty="0"/>
              <a:t>.</a:t>
            </a:r>
          </a:p>
          <a:p>
            <a:pPr lvl="0"/>
            <a:r>
              <a:rPr lang="en-GB" sz="2900" dirty="0"/>
              <a:t>     - </a:t>
            </a:r>
            <a:r>
              <a:rPr lang="en-GB" sz="2900" b="1" dirty="0"/>
              <a:t>Rejects polytheism and idolatry (</a:t>
            </a:r>
            <a:r>
              <a:rPr lang="en-GB" sz="2900" dirty="0"/>
              <a:t>worshipping other things as God).</a:t>
            </a:r>
          </a:p>
          <a:p>
            <a:pPr lvl="0"/>
            <a:r>
              <a:rPr lang="en-GB" sz="2900" dirty="0"/>
              <a:t>     - Shows that </a:t>
            </a:r>
            <a:r>
              <a:rPr lang="en-GB" sz="2900" b="1" dirty="0"/>
              <a:t>God alone deserves worship</a:t>
            </a:r>
            <a:r>
              <a:rPr lang="en-GB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2251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D36B7-C37C-155E-ED77-5A64DF1A8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535BF6B-9E04-D3C0-6FCF-89E1A1F4303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The Nature of God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2C7FA0D-9382-0909-F7B5-7AC0E849A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D34FC2-C388-602A-1C86-E16A3DA6C9F9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God as Creator.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070FB1-3CB0-3F56-44E1-8BAA4680AE3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66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12157-8692-12C4-172C-93DF74084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9B1EB0A-DC12-B183-8A48-F2E5D421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0D57F0-88E5-AD97-5DE2-C459E77B914D}"/>
              </a:ext>
            </a:extLst>
          </p:cNvPr>
          <p:cNvSpPr txBox="1"/>
          <p:nvPr/>
        </p:nvSpPr>
        <p:spPr>
          <a:xfrm>
            <a:off x="0" y="0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P:</a:t>
            </a:r>
            <a:r>
              <a:rPr lang="en-GB" sz="2400" dirty="0"/>
              <a:t> Jews believe that </a:t>
            </a:r>
            <a:r>
              <a:rPr lang="en-GB" sz="2400" b="1" dirty="0"/>
              <a:t>God created the universe and all life.</a:t>
            </a:r>
            <a:br>
              <a:rPr lang="en-GB" sz="2400" b="1" dirty="0"/>
            </a:br>
            <a:r>
              <a:rPr lang="en-GB" sz="2400" b="1" dirty="0"/>
              <a:t>E:</a:t>
            </a:r>
            <a:r>
              <a:rPr lang="en-GB" sz="2400" dirty="0"/>
              <a:t> </a:t>
            </a:r>
            <a:r>
              <a:rPr lang="en-GB" sz="2400" u="sng" dirty="0"/>
              <a:t>Genesis</a:t>
            </a:r>
            <a:r>
              <a:rPr lang="en-GB" sz="2400" b="1" dirty="0"/>
              <a:t>:</a:t>
            </a:r>
            <a:r>
              <a:rPr lang="en-GB" sz="2400" dirty="0"/>
              <a:t> “</a:t>
            </a:r>
            <a:r>
              <a:rPr lang="en-GB" sz="2400" u="sng" dirty="0"/>
              <a:t>In the beginning God created the heavens and the earth</a:t>
            </a:r>
            <a:r>
              <a:rPr lang="en-GB" sz="2400" dirty="0"/>
              <a:t>.”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Shows God is </a:t>
            </a:r>
            <a:r>
              <a:rPr lang="en-GB" sz="2400" b="1" dirty="0"/>
              <a:t>omnipotent</a:t>
            </a:r>
            <a:r>
              <a:rPr lang="en-GB" sz="2400" dirty="0"/>
              <a:t> because he has the </a:t>
            </a:r>
            <a:r>
              <a:rPr lang="en-GB" sz="2400" b="1" dirty="0"/>
              <a:t>power to bring everything into existence.</a:t>
            </a:r>
          </a:p>
          <a:p>
            <a:pPr lvl="0"/>
            <a:r>
              <a:rPr lang="en-GB" sz="2400" dirty="0"/>
              <a:t>     - Many Jews, particularly </a:t>
            </a:r>
            <a:r>
              <a:rPr lang="en-GB" sz="2400" b="1" dirty="0"/>
              <a:t>Reform Jews</a:t>
            </a:r>
            <a:r>
              <a:rPr lang="en-GB" sz="2400" dirty="0"/>
              <a:t>, do </a:t>
            </a:r>
            <a:r>
              <a:rPr lang="en-GB" sz="2400" b="1" dirty="0"/>
              <a:t>not</a:t>
            </a:r>
            <a:r>
              <a:rPr lang="en-GB" sz="2400" dirty="0"/>
              <a:t> read the Genesis creation account as </a:t>
            </a:r>
            <a:r>
              <a:rPr lang="en-GB" sz="2400" b="1" dirty="0"/>
              <a:t>literal historical truth</a:t>
            </a:r>
            <a:r>
              <a:rPr lang="en-GB" sz="2400" dirty="0"/>
              <a:t>. Instead, they see it as a </a:t>
            </a:r>
            <a:r>
              <a:rPr lang="en-GB" sz="2400" b="1" dirty="0"/>
              <a:t>metaphorical account</a:t>
            </a:r>
            <a:r>
              <a:rPr lang="en-GB" sz="2400" dirty="0"/>
              <a:t> conveying the </a:t>
            </a:r>
            <a:r>
              <a:rPr lang="en-GB" sz="2400" b="1" dirty="0"/>
              <a:t>deeper truth that God is the Creator</a:t>
            </a:r>
            <a:r>
              <a:rPr lang="en-GB" sz="2400" dirty="0"/>
              <a:t>.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Jews believe that God continues to </a:t>
            </a:r>
            <a:r>
              <a:rPr lang="en-GB" sz="2400" b="1" dirty="0"/>
              <a:t>sustain and care for creation.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 During </a:t>
            </a:r>
            <a:r>
              <a:rPr lang="en-GB" sz="2400" u="sng" dirty="0"/>
              <a:t>Shabbat</a:t>
            </a:r>
            <a:r>
              <a:rPr lang="en-GB" sz="2400" dirty="0"/>
              <a:t>, the </a:t>
            </a:r>
            <a:r>
              <a:rPr lang="en-GB" sz="2400" u="sng" dirty="0"/>
              <a:t>Jewish day of rest</a:t>
            </a:r>
            <a:r>
              <a:rPr lang="en-GB" sz="2400" dirty="0"/>
              <a:t>, </a:t>
            </a:r>
            <a:r>
              <a:rPr lang="en-GB" sz="2400" u="sng" dirty="0"/>
              <a:t>Jews celebrate God as Creator </a:t>
            </a:r>
            <a:r>
              <a:rPr lang="en-GB" sz="2400" dirty="0"/>
              <a:t>by </a:t>
            </a:r>
            <a:r>
              <a:rPr lang="en-GB" sz="2400" u="sng" dirty="0"/>
              <a:t>remembering</a:t>
            </a:r>
            <a:r>
              <a:rPr lang="en-GB" sz="2400" dirty="0"/>
              <a:t> the </a:t>
            </a:r>
            <a:r>
              <a:rPr lang="en-GB" sz="2400" u="sng" dirty="0"/>
              <a:t>Genesis creation account</a:t>
            </a:r>
            <a:r>
              <a:rPr lang="en-GB" sz="2400" dirty="0"/>
              <a:t>, in which </a:t>
            </a:r>
            <a:r>
              <a:rPr lang="en-GB" sz="2400" u="sng" dirty="0"/>
              <a:t>God </a:t>
            </a:r>
            <a:r>
              <a:rPr lang="en-GB" sz="2400" b="1" u="sng" dirty="0"/>
              <a:t>created the world in six days and rested on the seventh.</a:t>
            </a:r>
            <a:br>
              <a:rPr lang="en-GB" sz="2400" b="1" u="sng" dirty="0"/>
            </a:br>
            <a:r>
              <a:rPr lang="en-GB" sz="2400" b="1" dirty="0"/>
              <a:t>E: - </a:t>
            </a:r>
            <a:r>
              <a:rPr lang="en-GB" sz="2400" dirty="0"/>
              <a:t>Many Jews believe the </a:t>
            </a:r>
            <a:r>
              <a:rPr lang="en-GB" sz="2400" b="1" dirty="0"/>
              <a:t>beauty and complexity of the world show that there must be a Creator.</a:t>
            </a:r>
          </a:p>
          <a:p>
            <a:pPr lvl="0"/>
            <a:r>
              <a:rPr lang="en-GB" sz="2400" dirty="0"/>
              <a:t>     - God continues to </a:t>
            </a:r>
            <a:r>
              <a:rPr lang="en-GB" sz="2400" b="1" dirty="0"/>
              <a:t>provide the resources needed for life to exist.</a:t>
            </a:r>
          </a:p>
          <a:p>
            <a:pPr lvl="0"/>
            <a:r>
              <a:rPr lang="en-GB" sz="2400" dirty="0"/>
              <a:t>     - Jews should </a:t>
            </a:r>
            <a:r>
              <a:rPr lang="en-GB" sz="2400" b="1" dirty="0"/>
              <a:t>value and care for God’s creation. </a:t>
            </a:r>
            <a:r>
              <a:rPr lang="en-GB" sz="1200" dirty="0"/>
              <a:t>(Links to </a:t>
            </a:r>
            <a:r>
              <a:rPr lang="en-GB" sz="1200" b="1" dirty="0"/>
              <a:t>tikkun </a:t>
            </a:r>
            <a:r>
              <a:rPr lang="en-GB" sz="1200" b="1" dirty="0" err="1"/>
              <a:t>olam</a:t>
            </a:r>
            <a:r>
              <a:rPr lang="en-GB" sz="1200" dirty="0"/>
              <a:t>: the responsibility to repair and improve the world.)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0466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E733C-3614-193D-2BBC-4B2B7F55B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18E7FF-D9BD-2CD1-D5E2-B72139F894A5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The Nature of God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387972E-B173-8E33-CEE8-3F9DC609B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B47DA3-F348-6B2D-EA33-067369A011A7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God as Judge. [5]</a:t>
            </a:r>
            <a:endParaRPr lang="en-GB" sz="60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D39349-C0B2-85BF-5954-7E43E2DBECB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8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44CD8-E8FB-A1C6-5B03-90E963D21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F3C2089-33C9-91AE-94A5-9570AE197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383DBB-7281-9790-59D0-4005BC0DE5B9}"/>
              </a:ext>
            </a:extLst>
          </p:cNvPr>
          <p:cNvSpPr txBox="1"/>
          <p:nvPr/>
        </p:nvSpPr>
        <p:spPr>
          <a:xfrm>
            <a:off x="0" y="0"/>
            <a:ext cx="12192000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P:</a:t>
            </a:r>
            <a:r>
              <a:rPr lang="en-GB" sz="2500" dirty="0"/>
              <a:t> Jews believe that God is a </a:t>
            </a:r>
            <a:r>
              <a:rPr lang="en-GB" sz="2500" b="1" dirty="0"/>
              <a:t>just Judge</a:t>
            </a:r>
            <a:r>
              <a:rPr lang="en-GB" sz="2500" dirty="0"/>
              <a:t> who </a:t>
            </a:r>
            <a:r>
              <a:rPr lang="en-GB" sz="2500" b="1" dirty="0"/>
              <a:t>holds people accountable for their actions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 </a:t>
            </a:r>
            <a:r>
              <a:rPr lang="en-GB" sz="2500" u="sng" dirty="0"/>
              <a:t>Talmud</a:t>
            </a:r>
            <a:r>
              <a:rPr lang="en-GB" sz="2500" dirty="0"/>
              <a:t>: Describes the image of </a:t>
            </a:r>
            <a:r>
              <a:rPr lang="en-GB" sz="2500" u="sng" dirty="0"/>
              <a:t>scales</a:t>
            </a:r>
            <a:r>
              <a:rPr lang="en-GB" sz="2500" dirty="0"/>
              <a:t> to show God </a:t>
            </a:r>
            <a:r>
              <a:rPr lang="en-GB" sz="2500" u="sng" dirty="0"/>
              <a:t>weighing a person’s good deeds against their bad deeds.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God judges whether people have followed the </a:t>
            </a:r>
            <a:r>
              <a:rPr lang="en-GB" sz="2500" b="1" dirty="0"/>
              <a:t>mitzvot</a:t>
            </a:r>
            <a:r>
              <a:rPr lang="en-GB" sz="2500" dirty="0"/>
              <a:t> and </a:t>
            </a:r>
            <a:r>
              <a:rPr lang="en-GB" sz="2500" b="1" dirty="0"/>
              <a:t>lived morally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</a:t>
            </a:r>
            <a:r>
              <a:rPr lang="en-GB" sz="2500" b="1" dirty="0"/>
              <a:t>Good</a:t>
            </a:r>
            <a:r>
              <a:rPr lang="en-GB" sz="2500" dirty="0"/>
              <a:t> actions may be </a:t>
            </a:r>
            <a:r>
              <a:rPr lang="en-GB" sz="2500" b="1" dirty="0"/>
              <a:t>rewarded</a:t>
            </a:r>
            <a:r>
              <a:rPr lang="en-GB" sz="2500" dirty="0"/>
              <a:t>, while </a:t>
            </a:r>
            <a:r>
              <a:rPr lang="en-GB" sz="2500" b="1" dirty="0"/>
              <a:t>wrongdoing</a:t>
            </a:r>
            <a:r>
              <a:rPr lang="en-GB" sz="2500" dirty="0"/>
              <a:t> may be </a:t>
            </a:r>
            <a:r>
              <a:rPr lang="en-GB" sz="2500" b="1" dirty="0"/>
              <a:t>punished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This encourages Jews to take </a:t>
            </a:r>
            <a:r>
              <a:rPr lang="en-GB" sz="2500" b="1" dirty="0"/>
              <a:t>responsibility</a:t>
            </a:r>
            <a:r>
              <a:rPr lang="en-GB" sz="2500" dirty="0"/>
              <a:t> </a:t>
            </a:r>
            <a:r>
              <a:rPr lang="en-GB" sz="2500" b="1" dirty="0"/>
              <a:t>for their choices </a:t>
            </a:r>
            <a:r>
              <a:rPr lang="en-GB" sz="2500" dirty="0"/>
              <a:t>and </a:t>
            </a:r>
            <a:r>
              <a:rPr lang="en-GB" sz="2500" b="1" dirty="0"/>
              <a:t>obey God’s laws</a:t>
            </a:r>
            <a:r>
              <a:rPr lang="en-GB" sz="2500" dirty="0"/>
              <a:t>.</a:t>
            </a:r>
          </a:p>
          <a:p>
            <a:pPr lvl="0"/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Jews believe that God’s </a:t>
            </a:r>
            <a:r>
              <a:rPr lang="en-GB" sz="2500" b="1" dirty="0"/>
              <a:t>judgement is balanced with mercy and forgiveness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 </a:t>
            </a:r>
            <a:r>
              <a:rPr lang="en-GB" sz="2500" u="sng" dirty="0"/>
              <a:t>Rosh Hashanah</a:t>
            </a:r>
            <a:r>
              <a:rPr lang="en-GB" sz="2500" dirty="0"/>
              <a:t> is the Jewish Day of Judgement and begins the </a:t>
            </a:r>
            <a:r>
              <a:rPr lang="en-GB" sz="2500" u="sng" dirty="0"/>
              <a:t>Ten Days of Repentance</a:t>
            </a:r>
            <a:r>
              <a:rPr lang="en-GB" sz="2500" dirty="0"/>
              <a:t>, which </a:t>
            </a:r>
            <a:r>
              <a:rPr lang="en-GB" sz="2500" u="sng" dirty="0"/>
              <a:t>end with Yom Kippur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Jews </a:t>
            </a:r>
            <a:r>
              <a:rPr lang="en-GB" sz="2500" b="1" dirty="0"/>
              <a:t>reflect on their behaviour </a:t>
            </a:r>
            <a:r>
              <a:rPr lang="en-GB" sz="2500" dirty="0"/>
              <a:t>and try to </a:t>
            </a:r>
            <a:r>
              <a:rPr lang="en-GB" sz="2500" b="1" dirty="0"/>
              <a:t>make up for their wrongdoings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-They seek forgiveness from God and from anyone they have hurt.</a:t>
            </a:r>
          </a:p>
          <a:p>
            <a:pPr lvl="0"/>
            <a:r>
              <a:rPr lang="en-GB" sz="2500" dirty="0"/>
              <a:t>     - Shows that </a:t>
            </a:r>
            <a:r>
              <a:rPr lang="en-GB" sz="2500" b="1" dirty="0"/>
              <a:t>God gives people the opportunity to repent </a:t>
            </a:r>
            <a:r>
              <a:rPr lang="en-GB" sz="2500" dirty="0"/>
              <a:t>and change before judgement.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79820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180DF-AEE8-6C55-A9FB-D1EBCD58B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6B6662-DA62-541E-5421-C691FC5A205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The Nature of God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B2DA656-1D86-EB0D-04F9-3D679B9CE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55F94F-060F-6E43-3615-C0267B7ADE75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God as Law-Giver. [5]</a:t>
            </a:r>
            <a:endParaRPr lang="en-GB" sz="60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0FE6E0-115A-7D03-CCBE-D77D40EC8CA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426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B7230-86B3-C94D-64AD-282636196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F55F076-D241-6892-D028-A4C5309B1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57266-05AA-6CCB-FEC3-B294ABC8DBF6}"/>
              </a:ext>
            </a:extLst>
          </p:cNvPr>
          <p:cNvSpPr txBox="1"/>
          <p:nvPr/>
        </p:nvSpPr>
        <p:spPr>
          <a:xfrm>
            <a:off x="0" y="0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Jews believe that God gave laws to </a:t>
            </a:r>
            <a:r>
              <a:rPr lang="en-GB" sz="2800" b="1" dirty="0"/>
              <a:t>guide how they should live.</a:t>
            </a:r>
            <a:br>
              <a:rPr lang="en-GB" sz="2800" b="1" dirty="0"/>
            </a:br>
            <a:r>
              <a:rPr lang="en-GB" sz="2800" b="1" dirty="0"/>
              <a:t>E:</a:t>
            </a:r>
            <a:r>
              <a:rPr lang="en-GB" sz="2800" dirty="0"/>
              <a:t> In </a:t>
            </a:r>
            <a:r>
              <a:rPr lang="en-GB" sz="2800" b="1" dirty="0"/>
              <a:t>Exodus</a:t>
            </a:r>
            <a:r>
              <a:rPr lang="en-GB" sz="2800" dirty="0"/>
              <a:t>, God gave Moses the </a:t>
            </a:r>
            <a:r>
              <a:rPr lang="en-GB" sz="2800" u="sng" dirty="0"/>
              <a:t>Ten Commandments </a:t>
            </a:r>
            <a:r>
              <a:rPr lang="en-GB" sz="2800" dirty="0"/>
              <a:t>on Mount Sinai.</a:t>
            </a:r>
            <a:br>
              <a:rPr lang="en-GB" sz="2800" dirty="0"/>
            </a:br>
            <a:r>
              <a:rPr lang="en-GB" sz="2800" dirty="0"/>
              <a:t>     - </a:t>
            </a:r>
            <a:r>
              <a:rPr lang="en-GB" sz="2800" u="sng" dirty="0"/>
              <a:t>“Do not steal”</a:t>
            </a:r>
            <a:br>
              <a:rPr lang="en-GB" sz="2800" u="sng" dirty="0"/>
            </a:br>
            <a:r>
              <a:rPr lang="en-GB" sz="2800" b="1" dirty="0"/>
              <a:t>E: - </a:t>
            </a:r>
            <a:r>
              <a:rPr lang="en-GB" sz="2800" dirty="0"/>
              <a:t>Shows that Jewish laws have </a:t>
            </a:r>
            <a:r>
              <a:rPr lang="en-GB" sz="2800" b="1" dirty="0"/>
              <a:t>divine authority</a:t>
            </a:r>
            <a:r>
              <a:rPr lang="en-GB" sz="2800" dirty="0"/>
              <a:t> because they come from God.</a:t>
            </a:r>
          </a:p>
          <a:p>
            <a:pPr lvl="0"/>
            <a:r>
              <a:rPr lang="en-GB" sz="2800" dirty="0"/>
              <a:t>     - The commandments teach Jews </a:t>
            </a:r>
            <a:r>
              <a:rPr lang="en-GB" sz="2800" b="1" dirty="0"/>
              <a:t>how to worship God and treat other people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Following them helps Jews remain </a:t>
            </a:r>
            <a:r>
              <a:rPr lang="en-GB" sz="2800" b="1" dirty="0"/>
              <a:t>faithful to their covenant with God.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Jews believe that God gave the </a:t>
            </a:r>
            <a:r>
              <a:rPr lang="en-GB" sz="2800" b="1" dirty="0"/>
              <a:t>613 mitzvot</a:t>
            </a:r>
            <a:r>
              <a:rPr lang="en-GB" sz="2800" dirty="0"/>
              <a:t> contained in the Torah.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 Examples include </a:t>
            </a:r>
            <a:r>
              <a:rPr lang="en-GB" sz="2800" u="sng" dirty="0"/>
              <a:t>keeping kosher </a:t>
            </a:r>
            <a:r>
              <a:rPr lang="en-GB" sz="2800" dirty="0"/>
              <a:t>and observing </a:t>
            </a:r>
            <a:r>
              <a:rPr lang="en-GB" sz="2800" u="sng" dirty="0"/>
              <a:t>Shabbat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</a:t>
            </a:r>
            <a:r>
              <a:rPr lang="en-GB" sz="2800" dirty="0"/>
              <a:t>- Obeying the mitzvot </a:t>
            </a:r>
            <a:r>
              <a:rPr lang="en-GB" sz="2800" b="1" dirty="0"/>
              <a:t>strengthens a Jew’s relationship with God</a:t>
            </a:r>
            <a:r>
              <a:rPr lang="en-GB" sz="2800" dirty="0"/>
              <a:t>.</a:t>
            </a:r>
          </a:p>
          <a:p>
            <a:r>
              <a:rPr lang="en-GB" sz="2800" dirty="0"/>
              <a:t>     - The </a:t>
            </a:r>
            <a:r>
              <a:rPr lang="en-GB" sz="2800" b="1" dirty="0"/>
              <a:t>mitzvot</a:t>
            </a:r>
            <a:r>
              <a:rPr lang="en-GB" sz="2800" dirty="0"/>
              <a:t> </a:t>
            </a:r>
            <a:r>
              <a:rPr lang="en-GB" sz="2800" b="1" dirty="0"/>
              <a:t>guide</a:t>
            </a:r>
            <a:r>
              <a:rPr lang="en-GB" sz="2800" dirty="0"/>
              <a:t> </a:t>
            </a:r>
            <a:r>
              <a:rPr lang="en-GB" sz="2800" b="1" dirty="0"/>
              <a:t>Jews to make moral decisions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Following God’s laws helps Jews live according to his will.</a:t>
            </a:r>
          </a:p>
          <a:p>
            <a:pPr lvl="0"/>
            <a:r>
              <a:rPr lang="en-GB" sz="2800" dirty="0"/>
              <a:t>    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885253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655B-5DE4-EF2F-C33E-897E809F4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970617D-A9BD-525D-781F-95C4B58CC073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The Nature of God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20A1315-CFFC-A371-1A96-BC3ADB8FD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F1D92F-4E3E-EF0D-7BFF-78223A588496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Jewish beliefs about the nature of God.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61BA4D-E9BE-4853-F147-5350E7CC7778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086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EAF13-1609-C1E6-6380-B5A92ED2A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CE05942-47A4-63D2-20C1-4A934FF8E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0D948-0E87-BA69-4703-34A2EB672312}"/>
              </a:ext>
            </a:extLst>
          </p:cNvPr>
          <p:cNvSpPr txBox="1"/>
          <p:nvPr/>
        </p:nvSpPr>
        <p:spPr>
          <a:xfrm>
            <a:off x="0" y="0"/>
            <a:ext cx="12192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P:</a:t>
            </a:r>
            <a:r>
              <a:rPr lang="en-GB" sz="2000" dirty="0"/>
              <a:t> Jews believe that God is </a:t>
            </a:r>
            <a:r>
              <a:rPr lang="en-GB" sz="2000" b="1" dirty="0"/>
              <a:t>one and indivisible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u="sng" dirty="0"/>
              <a:t>Shema: “Hear, O Israel: the LORD our God, the LORD is one.”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Judaism is </a:t>
            </a:r>
            <a:r>
              <a:rPr lang="en-GB" sz="2000" b="1" dirty="0"/>
              <a:t>monotheistic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God has no equal and cannot be divided into different persons or forms.</a:t>
            </a:r>
          </a:p>
          <a:p>
            <a:endParaRPr lang="en-GB" sz="2000" b="1" dirty="0"/>
          </a:p>
          <a:p>
            <a:r>
              <a:rPr lang="en-GB" sz="2000" b="1" dirty="0"/>
              <a:t>P:</a:t>
            </a:r>
            <a:r>
              <a:rPr lang="en-GB" sz="2000" dirty="0"/>
              <a:t> Jews believe that God is the </a:t>
            </a:r>
            <a:r>
              <a:rPr lang="en-GB" sz="2000" b="1" dirty="0"/>
              <a:t>Creator</a:t>
            </a:r>
            <a:r>
              <a:rPr lang="en-GB" sz="2000" dirty="0"/>
              <a:t> of the universe and all life.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u="sng" dirty="0"/>
              <a:t>Genesis: “In the beginning God created the heavens and the earth.”</a:t>
            </a:r>
            <a:br>
              <a:rPr lang="en-GB" sz="2000" u="sng" dirty="0"/>
            </a:br>
            <a:r>
              <a:rPr lang="en-GB" sz="2000" b="1" dirty="0"/>
              <a:t>E: </a:t>
            </a:r>
            <a:r>
              <a:rPr lang="en-GB" sz="2000" dirty="0"/>
              <a:t>Shows God is </a:t>
            </a:r>
            <a:r>
              <a:rPr lang="en-GB" sz="2000" b="1" dirty="0"/>
              <a:t>omnipotent</a:t>
            </a:r>
            <a:r>
              <a:rPr lang="en-GB" sz="2000" dirty="0"/>
              <a:t> because </a:t>
            </a:r>
            <a:r>
              <a:rPr lang="en-GB" sz="2000" b="1" dirty="0"/>
              <a:t>brought everything into existence.</a:t>
            </a:r>
          </a:p>
          <a:p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Jews believe that God is a </a:t>
            </a:r>
            <a:r>
              <a:rPr lang="en-GB" sz="2000" b="1" dirty="0"/>
              <a:t>Law-Giver</a:t>
            </a:r>
            <a:r>
              <a:rPr lang="en-GB" sz="2000" dirty="0"/>
              <a:t> who guides how people should live.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God gave Moses the </a:t>
            </a:r>
            <a:r>
              <a:rPr lang="en-GB" sz="2000" u="sng" dirty="0"/>
              <a:t>Ten Commandments </a:t>
            </a:r>
            <a:r>
              <a:rPr lang="en-GB" sz="2000" dirty="0"/>
              <a:t>on </a:t>
            </a:r>
            <a:r>
              <a:rPr lang="en-GB" sz="2000" u="sng" dirty="0"/>
              <a:t>Mount Sinai </a:t>
            </a:r>
            <a:r>
              <a:rPr lang="en-GB" sz="2000" dirty="0"/>
              <a:t>and many Jews believe all </a:t>
            </a:r>
            <a:r>
              <a:rPr lang="en-GB" sz="2000" u="sng" dirty="0"/>
              <a:t>613 mitzvot </a:t>
            </a:r>
            <a:r>
              <a:rPr lang="en-GB" sz="2000" dirty="0"/>
              <a:t>came from God.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The laws have </a:t>
            </a:r>
            <a:r>
              <a:rPr lang="en-GB" sz="2000" b="1" dirty="0"/>
              <a:t>divine authority</a:t>
            </a:r>
            <a:r>
              <a:rPr lang="en-GB" sz="2000" dirty="0"/>
              <a:t> because they come from God.</a:t>
            </a:r>
          </a:p>
          <a:p>
            <a:pPr lvl="0"/>
            <a:r>
              <a:rPr lang="en-GB" sz="2000" dirty="0"/>
              <a:t>     - They teach Jews </a:t>
            </a:r>
            <a:r>
              <a:rPr lang="en-GB" sz="2000" b="1" dirty="0"/>
              <a:t>how to worship God and treat other people.</a:t>
            </a:r>
          </a:p>
          <a:p>
            <a:pPr lvl="0"/>
            <a:r>
              <a:rPr lang="en-GB" sz="2000" dirty="0"/>
              <a:t>     - Following them </a:t>
            </a:r>
            <a:r>
              <a:rPr lang="en-GB" sz="2000" b="1" dirty="0"/>
              <a:t>strengthens the covenant</a:t>
            </a:r>
            <a:r>
              <a:rPr lang="en-GB" sz="2000" dirty="0"/>
              <a:t> between God and the Jewish people.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Jews believe that God is a </a:t>
            </a:r>
            <a:r>
              <a:rPr lang="en-GB" sz="2000" b="1" dirty="0"/>
              <a:t>just Judge</a:t>
            </a:r>
            <a:r>
              <a:rPr lang="en-GB" sz="2000" dirty="0"/>
              <a:t> whose judgement is balanced with mercy.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u="sng" dirty="0"/>
              <a:t>Rosh Hashanah </a:t>
            </a:r>
            <a:r>
              <a:rPr lang="en-GB" sz="2000" dirty="0"/>
              <a:t>is the Jewish </a:t>
            </a:r>
            <a:r>
              <a:rPr lang="en-GB" sz="2000" u="sng" dirty="0"/>
              <a:t>Day of Judgement </a:t>
            </a:r>
            <a:r>
              <a:rPr lang="en-GB" sz="2000" dirty="0"/>
              <a:t>and begins the </a:t>
            </a:r>
            <a:r>
              <a:rPr lang="en-GB" sz="2000" u="sng" dirty="0"/>
              <a:t>Ten Days of Repentance</a:t>
            </a:r>
            <a:r>
              <a:rPr lang="en-GB" sz="2000" dirty="0"/>
              <a:t>, which end with </a:t>
            </a:r>
            <a:r>
              <a:rPr lang="en-GB" sz="2000" u="sng" dirty="0"/>
              <a:t>Yom Kippur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 </a:t>
            </a:r>
            <a:r>
              <a:rPr lang="en-GB" sz="2000" dirty="0"/>
              <a:t>- God </a:t>
            </a:r>
            <a:r>
              <a:rPr lang="en-GB" sz="2000" b="1" dirty="0"/>
              <a:t>judges whether people have followed the mitzvot </a:t>
            </a:r>
            <a:r>
              <a:rPr lang="en-GB" sz="2000" dirty="0"/>
              <a:t>and lived morally.</a:t>
            </a:r>
          </a:p>
          <a:p>
            <a:r>
              <a:rPr lang="en-GB" sz="2000" dirty="0"/>
              <a:t>    - Jews </a:t>
            </a:r>
            <a:r>
              <a:rPr lang="en-GB" sz="2000" b="1" dirty="0"/>
              <a:t>reflect</a:t>
            </a:r>
            <a:r>
              <a:rPr lang="en-GB" sz="2000" dirty="0"/>
              <a:t> on their behaviour and </a:t>
            </a:r>
            <a:r>
              <a:rPr lang="en-GB" sz="2000" b="1" dirty="0"/>
              <a:t>seek forgiveness </a:t>
            </a:r>
            <a:r>
              <a:rPr lang="en-GB" sz="2000" dirty="0"/>
              <a:t>for wrongdoing.</a:t>
            </a:r>
          </a:p>
          <a:p>
            <a:r>
              <a:rPr lang="en-GB" sz="2000" dirty="0"/>
              <a:t>    - Shows that God holds </a:t>
            </a:r>
            <a:r>
              <a:rPr lang="en-GB" sz="2000" b="1" dirty="0"/>
              <a:t>people accountable </a:t>
            </a:r>
            <a:r>
              <a:rPr lang="en-GB" sz="2000" dirty="0"/>
              <a:t>but gives them the </a:t>
            </a:r>
            <a:r>
              <a:rPr lang="en-GB" sz="2000" b="1" dirty="0"/>
              <a:t>opportunity to repent and change.     </a:t>
            </a:r>
          </a:p>
        </p:txBody>
      </p:sp>
    </p:spTree>
    <p:extLst>
      <p:ext uri="{BB962C8B-B14F-4D97-AF65-F5344CB8AC3E}">
        <p14:creationId xmlns:p14="http://schemas.microsoft.com/office/powerpoint/2010/main" val="350821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411B4-AF26-81F2-6F05-E53A5E976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CCB892-AA67-527B-2D04-EA85833C018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The Nature of God</a:t>
            </a:r>
            <a:endParaRPr lang="en-GB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C724E73-439E-EA8A-9237-856444C06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DCBC1-244A-292B-C68F-D213ED685F38}"/>
              </a:ext>
            </a:extLst>
          </p:cNvPr>
          <p:cNvSpPr txBox="1"/>
          <p:nvPr/>
        </p:nvSpPr>
        <p:spPr>
          <a:xfrm>
            <a:off x="-1" y="1329778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‘The most important Jewish belief is that there is only one God.’ Discuss. [15]</a:t>
            </a:r>
          </a:p>
          <a:p>
            <a:endParaRPr lang="en-GB" sz="36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99FB34-AF7B-C153-82EB-125CBC6EA91F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034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D5422-3C9F-8D1B-E3A5-2EA79C4DC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CEA54B6-BDBE-3592-AB64-BB2FEEE45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DB5655-A4BC-5243-FCDA-08056F02988D}"/>
              </a:ext>
            </a:extLst>
          </p:cNvPr>
          <p:cNvSpPr txBox="1"/>
          <p:nvPr/>
        </p:nvSpPr>
        <p:spPr>
          <a:xfrm>
            <a:off x="0" y="0"/>
            <a:ext cx="1219200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Some Jews agree because belief in </a:t>
            </a:r>
            <a:r>
              <a:rPr lang="en-GB" sz="1600" b="1" dirty="0"/>
              <a:t>one God</a:t>
            </a:r>
            <a:r>
              <a:rPr lang="en-GB" sz="1600" dirty="0"/>
              <a:t> is at the centre of Jewish faith and worship.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Shema: “Hear, O Israel: the LORD our God, the LORD is one.”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 Shema is recited daily and placed inside a </a:t>
            </a:r>
            <a:r>
              <a:rPr lang="en-GB" sz="1600" b="1" dirty="0"/>
              <a:t>mezuzah</a:t>
            </a:r>
            <a:r>
              <a:rPr lang="en-GB" sz="1600" dirty="0"/>
              <a:t> on Jewish doorposts.</a:t>
            </a:r>
          </a:p>
          <a:p>
            <a:pPr lvl="0"/>
            <a:r>
              <a:rPr lang="en-GB" sz="1600" dirty="0"/>
              <a:t>     - It teaches </a:t>
            </a:r>
            <a:r>
              <a:rPr lang="en-GB" sz="1600" b="1" dirty="0"/>
              <a:t>monotheism</a:t>
            </a:r>
            <a:r>
              <a:rPr lang="en-GB" sz="1600" dirty="0"/>
              <a:t>: belief in one indivisible God.</a:t>
            </a:r>
          </a:p>
          <a:p>
            <a:pPr lvl="0"/>
            <a:r>
              <a:rPr lang="en-GB" sz="1600" dirty="0"/>
              <a:t>     - God </a:t>
            </a:r>
            <a:r>
              <a:rPr lang="en-GB" sz="1600" b="1" dirty="0"/>
              <a:t>alone deserves worship.</a:t>
            </a:r>
            <a:br>
              <a:rPr lang="en-GB" sz="1600" b="1" dirty="0"/>
            </a:br>
            <a:r>
              <a:rPr lang="en-GB" sz="1600" b="1" dirty="0"/>
              <a:t>L:</a:t>
            </a:r>
            <a:r>
              <a:rPr lang="en-GB" sz="1600" dirty="0"/>
              <a:t> Therefore, belief in one God could be the most important because </a:t>
            </a:r>
            <a:r>
              <a:rPr lang="en-GB" sz="1600" b="1" dirty="0"/>
              <a:t>it shapes Jewish worship and daily life.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Some Jews agree because </a:t>
            </a:r>
            <a:r>
              <a:rPr lang="en-GB" sz="1600" b="1" dirty="0"/>
              <a:t>God’s oneness </a:t>
            </a:r>
            <a:r>
              <a:rPr lang="en-GB" sz="1600" dirty="0"/>
              <a:t>is supported by the </a:t>
            </a:r>
            <a:r>
              <a:rPr lang="en-GB" sz="1600" b="1" u="sng" dirty="0"/>
              <a:t>Ten Commandments</a:t>
            </a:r>
            <a:r>
              <a:rPr lang="en-GB" sz="1600" u="sng" dirty="0"/>
              <a:t>.</a:t>
            </a:r>
            <a:br>
              <a:rPr lang="en-GB" sz="1600" u="sng" dirty="0"/>
            </a:br>
            <a:r>
              <a:rPr lang="en-GB" sz="1600" b="1" dirty="0"/>
              <a:t>E:</a:t>
            </a:r>
            <a:r>
              <a:rPr lang="en-GB" sz="1600" dirty="0"/>
              <a:t> “</a:t>
            </a:r>
            <a:r>
              <a:rPr lang="en-GB" sz="1600" u="sng" dirty="0"/>
              <a:t>You shall have no other gods before me.”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Commands Jews to remain loyal to God and </a:t>
            </a:r>
            <a:r>
              <a:rPr lang="en-GB" sz="1600" b="1" dirty="0"/>
              <a:t>reject</a:t>
            </a:r>
            <a:r>
              <a:rPr lang="en-GB" sz="1600" dirty="0"/>
              <a:t> </a:t>
            </a:r>
            <a:r>
              <a:rPr lang="en-GB" sz="1600" b="1" dirty="0"/>
              <a:t>polytheism</a:t>
            </a:r>
            <a:r>
              <a:rPr lang="en-GB" sz="1600" dirty="0"/>
              <a:t> and </a:t>
            </a:r>
            <a:r>
              <a:rPr lang="en-GB" sz="1600" b="1" dirty="0"/>
              <a:t>idolatry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The commandments have </a:t>
            </a:r>
            <a:r>
              <a:rPr lang="en-GB" sz="1600" b="1" dirty="0"/>
              <a:t>divine authority</a:t>
            </a:r>
            <a:r>
              <a:rPr lang="en-GB" sz="1600" dirty="0"/>
              <a:t> because they were </a:t>
            </a:r>
            <a:r>
              <a:rPr lang="en-GB" sz="1600" b="1" dirty="0"/>
              <a:t>given by God to Moses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Other Jewish beliefs depend on first accepting that there is one God.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monotheism could be </a:t>
            </a:r>
            <a:r>
              <a:rPr lang="en-GB" sz="1600" b="1" dirty="0"/>
              <a:t>the foundation of all other Jewish beliefs.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However, some Jews may argue that belief in God as </a:t>
            </a:r>
            <a:r>
              <a:rPr lang="en-GB" sz="1600" b="1" dirty="0"/>
              <a:t>Creator</a:t>
            </a:r>
            <a:r>
              <a:rPr lang="en-GB" sz="1600" dirty="0"/>
              <a:t> is equally or more important.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Genesis: “In the beginning God created the heavens and the earth.”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Shows that God is </a:t>
            </a:r>
            <a:r>
              <a:rPr lang="en-GB" sz="1600" b="1" dirty="0"/>
              <a:t>omnipotent</a:t>
            </a:r>
            <a:r>
              <a:rPr lang="en-GB" sz="1600" dirty="0"/>
              <a:t> and responsible for all life.</a:t>
            </a:r>
          </a:p>
          <a:p>
            <a:pPr lvl="0"/>
            <a:r>
              <a:rPr lang="en-GB" sz="1600" dirty="0"/>
              <a:t>     - Jews celebrate God as Creator during </a:t>
            </a:r>
            <a:r>
              <a:rPr lang="en-GB" sz="1600" b="1" dirty="0"/>
              <a:t>Shabbat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It encourages Jews to care for creation through </a:t>
            </a:r>
            <a:r>
              <a:rPr lang="en-GB" sz="1600" b="1" dirty="0"/>
              <a:t>tikkun </a:t>
            </a:r>
            <a:r>
              <a:rPr lang="en-GB" sz="1600" b="1" dirty="0" err="1"/>
              <a:t>olam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belief in God as Creator may be more important because it </a:t>
            </a:r>
            <a:r>
              <a:rPr lang="en-GB" sz="1600" b="1" dirty="0"/>
              <a:t>explains the origin of life and affects how Jews treat the world.</a:t>
            </a:r>
          </a:p>
          <a:p>
            <a:pPr lvl="0"/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On the other hand, some Jews may believe God as </a:t>
            </a:r>
            <a:r>
              <a:rPr lang="en-GB" sz="1600" b="1" dirty="0"/>
              <a:t>Law-Giver and Judge</a:t>
            </a:r>
            <a:r>
              <a:rPr lang="en-GB" sz="1600" dirty="0"/>
              <a:t> is more important.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God gave Moses the </a:t>
            </a:r>
            <a:r>
              <a:rPr lang="en-GB" sz="1600" u="sng" dirty="0"/>
              <a:t>Ten Commandments </a:t>
            </a:r>
            <a:r>
              <a:rPr lang="en-GB" sz="1600" dirty="0"/>
              <a:t>and the </a:t>
            </a:r>
            <a:r>
              <a:rPr lang="en-GB" sz="1600" u="sng" dirty="0"/>
              <a:t>613 mitzvot; Rosh Hashanah </a:t>
            </a:r>
            <a:r>
              <a:rPr lang="en-GB" sz="1600" dirty="0"/>
              <a:t>is the Jewish Day of Judgement.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 mitzvot </a:t>
            </a:r>
            <a:r>
              <a:rPr lang="en-GB" sz="1600" b="1" dirty="0"/>
              <a:t>guide Jewish worship, morality and daily life.</a:t>
            </a:r>
          </a:p>
          <a:p>
            <a:pPr lvl="0"/>
            <a:r>
              <a:rPr lang="en-GB" sz="1600" dirty="0"/>
              <a:t>     - God judges whether people have obeyed his laws and </a:t>
            </a:r>
            <a:r>
              <a:rPr lang="en-GB" sz="1600" b="1" dirty="0"/>
              <a:t>lived morally.</a:t>
            </a:r>
          </a:p>
          <a:p>
            <a:pPr lvl="0"/>
            <a:r>
              <a:rPr lang="en-GB" sz="1600" dirty="0"/>
              <a:t>     - This encourages repentance, responsibility and obedience.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God as Law-Giver and Judge may be more important because these beliefs directly </a:t>
            </a:r>
            <a:r>
              <a:rPr lang="en-GB" sz="1600" b="1" dirty="0"/>
              <a:t>influence how Jews live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In conclusion, the strongest argument is …. Because …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54663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8D8D1-C7A4-FD1B-C9AB-DAB029DB4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F72E58-FD09-71C1-3835-7881453876A0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Shekhinah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19A0D01-85C7-3A39-8128-CF15387EF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652BB5-74A3-A04C-EC9E-2172314FE762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the Shekhinah (divine presence).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B55D21-3476-F7D6-FE27-9DC6DA2B195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128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B44B7-A20A-87CA-5E28-AADCB71A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2596962-CDAB-614A-92E3-987D3AB81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6CFBCB-85BB-17A4-73B4-34C760645C1A}"/>
              </a:ext>
            </a:extLst>
          </p:cNvPr>
          <p:cNvSpPr txBox="1"/>
          <p:nvPr/>
        </p:nvSpPr>
        <p:spPr>
          <a:xfrm>
            <a:off x="0" y="76200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P:</a:t>
            </a:r>
            <a:r>
              <a:rPr lang="en-GB" sz="2500" dirty="0"/>
              <a:t> The Shekhinah is the </a:t>
            </a:r>
            <a:r>
              <a:rPr lang="en-GB" sz="2500" b="1" dirty="0"/>
              <a:t>spiritual presence of God dwelling on earth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 - </a:t>
            </a:r>
            <a:r>
              <a:rPr lang="en-GB" sz="2500" u="sng" dirty="0"/>
              <a:t>Exodus</a:t>
            </a:r>
            <a:r>
              <a:rPr lang="en-GB" sz="2500" dirty="0"/>
              <a:t>: God </a:t>
            </a:r>
            <a:r>
              <a:rPr lang="en-GB" sz="2500" u="sng" dirty="0"/>
              <a:t>guided the Israelites </a:t>
            </a:r>
            <a:r>
              <a:rPr lang="en-GB" sz="2500" dirty="0"/>
              <a:t>through the wilderness as a </a:t>
            </a:r>
            <a:r>
              <a:rPr lang="en-GB" sz="2500" u="sng" dirty="0"/>
              <a:t>“pillar of cloud by day”</a:t>
            </a:r>
            <a:r>
              <a:rPr lang="en-GB" sz="2500" dirty="0"/>
              <a:t> and a </a:t>
            </a:r>
            <a:r>
              <a:rPr lang="en-GB" sz="2500" u="sng" dirty="0"/>
              <a:t>“pillar of fire by night.”</a:t>
            </a:r>
          </a:p>
          <a:p>
            <a:pPr lvl="0"/>
            <a:r>
              <a:rPr lang="en-GB" sz="2500" dirty="0"/>
              <a:t>      - </a:t>
            </a:r>
            <a:r>
              <a:rPr lang="en-GB" sz="2500" u="sng" dirty="0"/>
              <a:t>God revealed his presence to Moses </a:t>
            </a:r>
            <a:r>
              <a:rPr lang="en-GB" sz="2500" dirty="0"/>
              <a:t>through the </a:t>
            </a:r>
            <a:r>
              <a:rPr lang="en-GB" sz="2500" u="sng" dirty="0"/>
              <a:t>burning bush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Shows God is </a:t>
            </a:r>
            <a:r>
              <a:rPr lang="en-GB" sz="2500" b="1" dirty="0"/>
              <a:t>immanent</a:t>
            </a:r>
            <a:r>
              <a:rPr lang="en-GB" sz="2500" dirty="0"/>
              <a:t>: </a:t>
            </a:r>
            <a:r>
              <a:rPr lang="en-GB" sz="2500" b="1" dirty="0"/>
              <a:t>close to and involved with creation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Shows </a:t>
            </a:r>
            <a:r>
              <a:rPr lang="en-GB" sz="2500" b="1" dirty="0"/>
              <a:t>God guiding, protecting and supporting </a:t>
            </a:r>
            <a:r>
              <a:rPr lang="en-GB" sz="2500" dirty="0"/>
              <a:t>the Jewish people. </a:t>
            </a:r>
          </a:p>
          <a:p>
            <a:pPr lvl="0"/>
            <a:endParaRPr lang="en-GB" sz="2500" b="1" dirty="0"/>
          </a:p>
          <a:p>
            <a:pPr lvl="0"/>
            <a:r>
              <a:rPr lang="en-GB" sz="2500" b="1" dirty="0"/>
              <a:t>P:</a:t>
            </a:r>
            <a:r>
              <a:rPr lang="en-GB" sz="2500" dirty="0"/>
              <a:t> The Shekhinah can </a:t>
            </a:r>
            <a:r>
              <a:rPr lang="en-GB" sz="2500" b="1" dirty="0"/>
              <a:t>still be experienced in particular places and acts of worship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 - </a:t>
            </a:r>
            <a:r>
              <a:rPr lang="en-GB" sz="2500" b="1" dirty="0"/>
              <a:t>Talmud:</a:t>
            </a:r>
            <a:r>
              <a:rPr lang="en-GB" sz="2500" dirty="0"/>
              <a:t> God’s presence dwells where there is a </a:t>
            </a:r>
            <a:r>
              <a:rPr lang="en-GB" sz="2500" b="1" dirty="0"/>
              <a:t>minyan</a:t>
            </a:r>
            <a:r>
              <a:rPr lang="en-GB" sz="2500" dirty="0"/>
              <a:t> of ten adult Jews.</a:t>
            </a:r>
          </a:p>
          <a:p>
            <a:pPr lvl="0"/>
            <a:r>
              <a:rPr lang="en-GB" sz="2500" dirty="0"/>
              <a:t>     - Some Jews believe the Shekhinah can be felt at the </a:t>
            </a:r>
            <a:r>
              <a:rPr lang="en-GB" sz="2500" b="1" dirty="0"/>
              <a:t>Western Wall</a:t>
            </a:r>
            <a:r>
              <a:rPr lang="en-GB" sz="2500" dirty="0"/>
              <a:t>, which is connected to the </a:t>
            </a:r>
            <a:r>
              <a:rPr lang="en-GB" sz="2500" b="1" dirty="0"/>
              <a:t>site of the Temple destroyed by the Romans.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Jews may experience God’s presence through </a:t>
            </a:r>
            <a:r>
              <a:rPr lang="en-GB" sz="2500" b="1" dirty="0"/>
              <a:t>communal prayer and worship in a minyan.</a:t>
            </a:r>
            <a:endParaRPr lang="en-GB" sz="2500" dirty="0"/>
          </a:p>
          <a:p>
            <a:pPr lvl="0"/>
            <a:r>
              <a:rPr lang="en-GB" sz="2500" dirty="0"/>
              <a:t>     - Jews may </a:t>
            </a:r>
            <a:r>
              <a:rPr lang="en-GB" sz="2500" b="1" dirty="0"/>
              <a:t>visit the Western Wall to pray and feel especially close to God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</a:t>
            </a:r>
            <a:r>
              <a:rPr lang="en-GB" sz="2500" b="1" dirty="0"/>
              <a:t>Shows that God continues to dwell among </a:t>
            </a:r>
            <a:r>
              <a:rPr lang="en-GB" sz="2500" dirty="0"/>
              <a:t>and connect with the Jewish people today.</a:t>
            </a:r>
          </a:p>
        </p:txBody>
      </p:sp>
    </p:spTree>
    <p:extLst>
      <p:ext uri="{BB962C8B-B14F-4D97-AF65-F5344CB8AC3E}">
        <p14:creationId xmlns:p14="http://schemas.microsoft.com/office/powerpoint/2010/main" val="117606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B6AA-A5E8-6D07-8F16-500CFAFB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3866F4B-8809-41E0-141D-11DA3D557ABB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Shekhinah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5BB4181-3ABC-7554-0153-292D934C6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D1467B-3A64-2B27-A1A9-DF03C5335C8E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nature and significance of the Shekhinah.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DC3D65-386F-9B14-63F3-E5DFB5D344F3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073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69604-5A99-3EFF-44C4-CE2E3DF3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BED2A33-214A-6086-532E-0A8D9C0C5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34EFA-B182-7928-431D-08B4A21A04BD}"/>
              </a:ext>
            </a:extLst>
          </p:cNvPr>
          <p:cNvSpPr txBox="1"/>
          <p:nvPr/>
        </p:nvSpPr>
        <p:spPr>
          <a:xfrm>
            <a:off x="0" y="76200"/>
            <a:ext cx="12192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P:</a:t>
            </a:r>
            <a:r>
              <a:rPr lang="en-GB" sz="2000" dirty="0"/>
              <a:t> </a:t>
            </a:r>
            <a:r>
              <a:rPr lang="en-GB" sz="2000" b="1" dirty="0"/>
              <a:t>Shekhinah</a:t>
            </a:r>
            <a:r>
              <a:rPr lang="en-GB" sz="2000" dirty="0"/>
              <a:t> is the spiritual presence of God dwelling on earth.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u="sng" dirty="0"/>
              <a:t>Exodus</a:t>
            </a:r>
            <a:r>
              <a:rPr lang="en-GB" sz="2000" b="1" dirty="0"/>
              <a:t>: </a:t>
            </a:r>
            <a:r>
              <a:rPr lang="en-GB" sz="2000" u="sng" dirty="0"/>
              <a:t>God guided the Israelites as a “pillar of cloud by day” and a “pillar of fire by night.”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Shows God is </a:t>
            </a:r>
            <a:r>
              <a:rPr lang="en-GB" sz="2000" b="1" dirty="0"/>
              <a:t>immanent</a:t>
            </a:r>
            <a:r>
              <a:rPr lang="en-GB" sz="2000" dirty="0"/>
              <a:t>: </a:t>
            </a:r>
            <a:r>
              <a:rPr lang="en-GB" sz="2000" b="1" dirty="0"/>
              <a:t>close to and involved with creation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Shows God </a:t>
            </a:r>
            <a:r>
              <a:rPr lang="en-GB" sz="2000" b="1" dirty="0"/>
              <a:t>guiding, protecting and supporting the Jewish people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Some Jews believe the </a:t>
            </a:r>
            <a:r>
              <a:rPr lang="en-GB" sz="2000" b="1" dirty="0"/>
              <a:t>Shekhinah represents the loving and caring qualities of God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Some Jews describe the </a:t>
            </a:r>
            <a:r>
              <a:rPr lang="en-GB" sz="2000" u="sng" dirty="0"/>
              <a:t>Shekhinah as the feminine aspect of God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Associated with </a:t>
            </a:r>
            <a:r>
              <a:rPr lang="en-GB" sz="2000" b="1" dirty="0"/>
              <a:t>God’s compassion, care and love.</a:t>
            </a:r>
          </a:p>
          <a:p>
            <a:pPr lvl="0"/>
            <a:r>
              <a:rPr lang="en-GB" sz="2000" dirty="0"/>
              <a:t>     - Experiencing the Shekhinah may </a:t>
            </a:r>
            <a:r>
              <a:rPr lang="en-GB" sz="2000" b="1" dirty="0"/>
              <a:t>create feelings of safety, peace and security.</a:t>
            </a:r>
          </a:p>
          <a:p>
            <a:pPr lvl="0"/>
            <a:r>
              <a:rPr lang="en-GB" sz="2000" dirty="0"/>
              <a:t>     - Helps Jews </a:t>
            </a:r>
            <a:r>
              <a:rPr lang="en-GB" sz="2000" b="1" dirty="0"/>
              <a:t>develop a closer and more personal relationship with God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The Shekhinah is significant because it </a:t>
            </a:r>
            <a:r>
              <a:rPr lang="en-GB" sz="2000" b="1" dirty="0"/>
              <a:t>connects God with important events and places in Jewish history.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God’s presence was experienced in the </a:t>
            </a:r>
            <a:r>
              <a:rPr lang="en-GB" sz="2000" u="sng" dirty="0"/>
              <a:t>Tabernacle</a:t>
            </a:r>
            <a:r>
              <a:rPr lang="en-GB" sz="2000" dirty="0"/>
              <a:t> and later the </a:t>
            </a:r>
            <a:r>
              <a:rPr lang="en-GB" sz="2000" u="sng" dirty="0"/>
              <a:t>Temple in Jerusalem</a:t>
            </a:r>
            <a:r>
              <a:rPr lang="en-GB" sz="2000" dirty="0"/>
              <a:t>, which contained the </a:t>
            </a:r>
            <a:r>
              <a:rPr lang="en-GB" sz="2000" u="sng" dirty="0"/>
              <a:t>Ark of the Covenant.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Shows </a:t>
            </a:r>
            <a:r>
              <a:rPr lang="en-GB" sz="2000" b="1" dirty="0"/>
              <a:t>God shared important moments with the Jewish people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</a:t>
            </a:r>
            <a:r>
              <a:rPr lang="en-GB" sz="2000" b="1" dirty="0"/>
              <a:t>Gives Jews hope that God remains present </a:t>
            </a:r>
            <a:r>
              <a:rPr lang="en-GB" sz="2000" dirty="0"/>
              <a:t>during </a:t>
            </a:r>
            <a:r>
              <a:rPr lang="en-GB" sz="2000" b="1" dirty="0"/>
              <a:t>times of suffering and need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Jews believe the Shekhinah can still be </a:t>
            </a:r>
            <a:r>
              <a:rPr lang="en-GB" sz="2000" b="1" dirty="0"/>
              <a:t>experienced through worship and religious practice.</a:t>
            </a:r>
            <a:br>
              <a:rPr lang="en-GB" sz="2000" b="1" dirty="0"/>
            </a:br>
            <a:r>
              <a:rPr lang="en-GB" sz="2000" b="1" dirty="0"/>
              <a:t>E:</a:t>
            </a:r>
            <a:r>
              <a:rPr lang="en-GB" sz="2000" dirty="0"/>
              <a:t> The </a:t>
            </a:r>
            <a:r>
              <a:rPr lang="en-GB" sz="2000" u="sng" dirty="0"/>
              <a:t>Talmud</a:t>
            </a:r>
            <a:r>
              <a:rPr lang="en-GB" sz="2000" dirty="0"/>
              <a:t> teaches that God’s presence dwells where there is a</a:t>
            </a:r>
            <a:r>
              <a:rPr lang="en-GB" sz="2000" u="sng" dirty="0"/>
              <a:t> minyan gathered for prayer.</a:t>
            </a:r>
            <a:br>
              <a:rPr lang="en-GB" sz="2000" u="sng" dirty="0"/>
            </a:br>
            <a:r>
              <a:rPr lang="en-GB" sz="2000" b="1" dirty="0"/>
              <a:t>E: - </a:t>
            </a:r>
            <a:r>
              <a:rPr lang="en-GB" sz="2000" dirty="0"/>
              <a:t>Jews may </a:t>
            </a:r>
            <a:r>
              <a:rPr lang="en-GB" sz="2000" b="1" dirty="0"/>
              <a:t>experience Shekhinah through communal worship, prayer and studying the Torah.</a:t>
            </a:r>
          </a:p>
          <a:p>
            <a:pPr lvl="0"/>
            <a:r>
              <a:rPr lang="en-GB" sz="2000" dirty="0"/>
              <a:t>     - During </a:t>
            </a:r>
            <a:r>
              <a:rPr lang="en-GB" sz="2000" b="1" dirty="0"/>
              <a:t>Shabbat</a:t>
            </a:r>
            <a:r>
              <a:rPr lang="en-GB" sz="2000" dirty="0"/>
              <a:t>, candles are lit and the Shekhinah is welcomed into the home.</a:t>
            </a:r>
          </a:p>
        </p:txBody>
      </p:sp>
    </p:spTree>
    <p:extLst>
      <p:ext uri="{BB962C8B-B14F-4D97-AF65-F5344CB8AC3E}">
        <p14:creationId xmlns:p14="http://schemas.microsoft.com/office/powerpoint/2010/main" val="2446111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3BBCC-37A2-E8DE-9D57-14FD8C973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DEDF79A-DEAE-61D8-1951-8910E7C7B26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The Messiah and Messianic Age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E6B5F49-4E56-1BBE-7A68-D2C14D98C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F6870-F66D-D2C7-046D-FCFA4AF6CD69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the Messiah.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561C87-7EFA-4A18-9D2A-5ED9B5D565E6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225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2EA78-93FA-ADD8-69D5-B6C1FA39A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320A991-71F2-097B-64D3-5CFE0DC97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87571C-95C8-4989-CA77-E416AF4A013D}"/>
              </a:ext>
            </a:extLst>
          </p:cNvPr>
          <p:cNvSpPr txBox="1"/>
          <p:nvPr/>
        </p:nvSpPr>
        <p:spPr>
          <a:xfrm>
            <a:off x="0" y="76200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P:</a:t>
            </a:r>
            <a:r>
              <a:rPr lang="en-GB" sz="2500" dirty="0"/>
              <a:t> Many </a:t>
            </a:r>
            <a:r>
              <a:rPr lang="en-GB" sz="2500" b="1" dirty="0"/>
              <a:t>Orthodox Jews</a:t>
            </a:r>
            <a:r>
              <a:rPr lang="en-GB" sz="2500" dirty="0"/>
              <a:t> believe the </a:t>
            </a:r>
            <a:r>
              <a:rPr lang="en-GB" sz="2500" b="1" dirty="0"/>
              <a:t>Messiah</a:t>
            </a:r>
            <a:r>
              <a:rPr lang="en-GB" sz="2500" dirty="0"/>
              <a:t> will be </a:t>
            </a:r>
            <a:r>
              <a:rPr lang="en-GB" sz="2500" b="1" dirty="0"/>
              <a:t>a future human leader chosen by God.</a:t>
            </a:r>
            <a:br>
              <a:rPr lang="en-GB" sz="2500" b="1" dirty="0"/>
            </a:br>
            <a:r>
              <a:rPr lang="en-GB" sz="2500" b="1" dirty="0"/>
              <a:t>E: - </a:t>
            </a:r>
            <a:r>
              <a:rPr lang="en-GB" sz="2500" dirty="0"/>
              <a:t>The Hebrew word for </a:t>
            </a:r>
            <a:r>
              <a:rPr lang="en-GB" sz="2500" u="sng" dirty="0"/>
              <a:t>Messiah means “anointed one.”</a:t>
            </a:r>
          </a:p>
          <a:p>
            <a:pPr lvl="0"/>
            <a:r>
              <a:rPr lang="en-GB" sz="2500" b="1" dirty="0"/>
              <a:t>     - </a:t>
            </a:r>
            <a:r>
              <a:rPr lang="en-GB" sz="2500" u="sng" dirty="0"/>
              <a:t>Maimonides’ Thirteen Principles </a:t>
            </a:r>
            <a:r>
              <a:rPr lang="en-GB" sz="2500" dirty="0"/>
              <a:t>include belief in the coming of the Messiah.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He will be </a:t>
            </a:r>
            <a:r>
              <a:rPr lang="en-GB" sz="2500" b="1" dirty="0"/>
              <a:t>descended</a:t>
            </a:r>
            <a:r>
              <a:rPr lang="en-GB" sz="2500" dirty="0"/>
              <a:t> </a:t>
            </a:r>
            <a:r>
              <a:rPr lang="en-GB" sz="2500" b="1" dirty="0"/>
              <a:t>from King David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 - He will </a:t>
            </a:r>
            <a:r>
              <a:rPr lang="en-GB" sz="2500" b="1" dirty="0"/>
              <a:t>rule with justice </a:t>
            </a:r>
            <a:r>
              <a:rPr lang="en-GB" sz="2500" dirty="0"/>
              <a:t>and defend the Jewish people.</a:t>
            </a:r>
          </a:p>
          <a:p>
            <a:pPr lvl="0"/>
            <a:r>
              <a:rPr lang="en-GB" sz="2500" dirty="0"/>
              <a:t>      - He will </a:t>
            </a:r>
            <a:r>
              <a:rPr lang="en-GB" sz="2500" b="1" dirty="0"/>
              <a:t>gather Jews back to Israel</a:t>
            </a:r>
            <a:r>
              <a:rPr lang="en-GB" sz="2500" dirty="0"/>
              <a:t>, restore Jerusalem and </a:t>
            </a:r>
            <a:r>
              <a:rPr lang="en-GB" sz="2500" b="1" dirty="0"/>
              <a:t>rebuild the Temple</a:t>
            </a:r>
            <a:r>
              <a:rPr lang="en-GB" sz="2500" dirty="0"/>
              <a:t>.</a:t>
            </a:r>
          </a:p>
          <a:p>
            <a:pPr lvl="0"/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Many </a:t>
            </a:r>
            <a:r>
              <a:rPr lang="en-GB" sz="2500" b="1" dirty="0"/>
              <a:t>Reform Jews</a:t>
            </a:r>
            <a:r>
              <a:rPr lang="en-GB" sz="2500" dirty="0"/>
              <a:t> do </a:t>
            </a:r>
            <a:r>
              <a:rPr lang="en-GB" sz="2500" b="1" u="sng" dirty="0"/>
              <a:t>NOT</a:t>
            </a:r>
            <a:r>
              <a:rPr lang="en-GB" sz="2500" dirty="0"/>
              <a:t> </a:t>
            </a:r>
            <a:r>
              <a:rPr lang="en-GB" sz="2500" b="1" dirty="0"/>
              <a:t>focus on a single Messiah </a:t>
            </a:r>
            <a:r>
              <a:rPr lang="en-GB" sz="2500" dirty="0"/>
              <a:t>but on bringing about the </a:t>
            </a:r>
            <a:r>
              <a:rPr lang="en-GB" sz="2500" b="1" dirty="0"/>
              <a:t>Messianic Age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 </a:t>
            </a:r>
            <a:r>
              <a:rPr lang="en-GB" sz="2500" u="sng" dirty="0"/>
              <a:t>Isaiah</a:t>
            </a:r>
            <a:r>
              <a:rPr lang="en-GB" sz="2500" b="1" dirty="0"/>
              <a:t>:</a:t>
            </a:r>
            <a:r>
              <a:rPr lang="en-GB" sz="2500" dirty="0"/>
              <a:t> The Messianic Age will be a time when </a:t>
            </a:r>
            <a:r>
              <a:rPr lang="en-GB" sz="2500" u="sng" dirty="0"/>
              <a:t>“the wolf shall live with the lamb.”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Represents </a:t>
            </a:r>
            <a:r>
              <a:rPr lang="en-GB" sz="2500" b="1" dirty="0"/>
              <a:t>a future age of peace, justice and harmony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Reform Jews believe</a:t>
            </a:r>
            <a:r>
              <a:rPr lang="en-GB" sz="2500" b="1" dirty="0"/>
              <a:t> everyone has a responsibility to help create this better world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They work towards the </a:t>
            </a:r>
            <a:r>
              <a:rPr lang="en-GB" sz="2500" b="1" dirty="0"/>
              <a:t>Messianic Age through good actions </a:t>
            </a:r>
            <a:r>
              <a:rPr lang="en-GB" sz="2500" dirty="0"/>
              <a:t>and </a:t>
            </a:r>
            <a:r>
              <a:rPr lang="en-GB" sz="2500" b="1" dirty="0"/>
              <a:t>tikkun </a:t>
            </a:r>
            <a:r>
              <a:rPr lang="en-GB" sz="2500" b="1" dirty="0" err="1"/>
              <a:t>olam</a:t>
            </a:r>
            <a:r>
              <a:rPr lang="en-GB" sz="2500" dirty="0"/>
              <a:t>: repairing the world.</a:t>
            </a:r>
          </a:p>
        </p:txBody>
      </p:sp>
    </p:spTree>
    <p:extLst>
      <p:ext uri="{BB962C8B-B14F-4D97-AF65-F5344CB8AC3E}">
        <p14:creationId xmlns:p14="http://schemas.microsoft.com/office/powerpoint/2010/main" val="1397357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E88FB-2C79-14BD-EB36-437A87966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B821B36-D92F-6F5A-2ACD-599CC30A4CD3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The Messiah and Messianic Age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6E05E3E-E364-8E89-9921-47D51A592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798AC7-94B2-80EE-7945-5A4736B0E2AC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different Jewish beliefs about the Messiah.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A1CB6F-9DAB-7A78-09EF-F90D55808D9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234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7945C-EA88-62ED-1C32-34E97E12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3BDEE4B-BF6C-3F03-4272-8BC25D682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841948-976C-7A07-D03E-E08647A0F496}"/>
              </a:ext>
            </a:extLst>
          </p:cNvPr>
          <p:cNvSpPr txBox="1"/>
          <p:nvPr/>
        </p:nvSpPr>
        <p:spPr>
          <a:xfrm>
            <a:off x="0" y="76200"/>
            <a:ext cx="121920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Many </a:t>
            </a:r>
            <a:r>
              <a:rPr lang="en-GB" sz="1600" b="1" dirty="0"/>
              <a:t>Orthodox Jews</a:t>
            </a:r>
            <a:r>
              <a:rPr lang="en-GB" sz="1600" dirty="0"/>
              <a:t> believe the </a:t>
            </a:r>
            <a:r>
              <a:rPr lang="en-GB" sz="1600" b="1" dirty="0"/>
              <a:t>Messiah is a core belief in Judaism.</a:t>
            </a:r>
            <a:br>
              <a:rPr lang="en-GB" sz="1600" b="1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Maimonides’ Thirteen Principles</a:t>
            </a:r>
            <a:r>
              <a:rPr lang="en-GB" sz="1600" dirty="0"/>
              <a:t> include belief in the coming of the Messiah.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Maimonides was a </a:t>
            </a:r>
            <a:r>
              <a:rPr lang="en-GB" sz="1600" b="1" dirty="0"/>
              <a:t>Jewish scholar </a:t>
            </a:r>
            <a:r>
              <a:rPr lang="en-GB" sz="1600" dirty="0"/>
              <a:t>who </a:t>
            </a:r>
            <a:r>
              <a:rPr lang="en-GB" sz="1600" b="1" dirty="0"/>
              <a:t>summarised the central beliefs </a:t>
            </a:r>
            <a:r>
              <a:rPr lang="en-GB" sz="1600" dirty="0"/>
              <a:t>of Judaism.</a:t>
            </a:r>
          </a:p>
          <a:p>
            <a:pPr lvl="0"/>
            <a:r>
              <a:rPr lang="en-GB" sz="1600" dirty="0"/>
              <a:t>     - Belief in the Messiah gives Jews </a:t>
            </a:r>
            <a:r>
              <a:rPr lang="en-GB" sz="1600" b="1" dirty="0"/>
              <a:t>hope that God will eventually establish justice and peace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Many Orthodox Jews therefore </a:t>
            </a:r>
            <a:r>
              <a:rPr lang="en-GB" sz="1600" b="1" dirty="0"/>
              <a:t>pray and wait faithfully for his arrival</a:t>
            </a:r>
            <a:r>
              <a:rPr lang="en-GB" sz="1600" dirty="0"/>
              <a:t>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Orthodox Jews </a:t>
            </a:r>
            <a:r>
              <a:rPr lang="en-GB" sz="1600" dirty="0"/>
              <a:t>believe the Messiah will </a:t>
            </a:r>
            <a:r>
              <a:rPr lang="en-GB" sz="1600" b="1" dirty="0"/>
              <a:t>carry out important tasks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The </a:t>
            </a:r>
            <a:r>
              <a:rPr lang="en-GB" sz="1600" u="sng" dirty="0" err="1"/>
              <a:t>Tenakh</a:t>
            </a:r>
            <a:r>
              <a:rPr lang="en-GB" sz="1600" dirty="0"/>
              <a:t> teaches that a ruler will come from the </a:t>
            </a:r>
            <a:r>
              <a:rPr lang="en-GB" sz="1600" u="sng" dirty="0"/>
              <a:t>line of King David</a:t>
            </a:r>
            <a:r>
              <a:rPr lang="en-GB" sz="1600" dirty="0"/>
              <a:t>, </a:t>
            </a:r>
            <a:r>
              <a:rPr lang="en-GB" sz="1600" u="sng" dirty="0"/>
              <a:t>restore Jerusalem</a:t>
            </a:r>
            <a:r>
              <a:rPr lang="en-GB" sz="1600" dirty="0"/>
              <a:t>, </a:t>
            </a:r>
            <a:r>
              <a:rPr lang="en-GB" sz="1600" u="sng" dirty="0"/>
              <a:t>rebuild the Temple </a:t>
            </a:r>
            <a:r>
              <a:rPr lang="en-GB" sz="1600" dirty="0"/>
              <a:t>destroyed by the Romans and bring an age of peace.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He will be an </a:t>
            </a:r>
            <a:r>
              <a:rPr lang="en-GB" sz="1600" b="1" dirty="0"/>
              <a:t>individual human political leader</a:t>
            </a:r>
            <a:r>
              <a:rPr lang="en-GB" sz="1600" dirty="0"/>
              <a:t>. (Not a group of people or God)</a:t>
            </a:r>
          </a:p>
          <a:p>
            <a:pPr lvl="0"/>
            <a:r>
              <a:rPr lang="en-GB" sz="1600" dirty="0"/>
              <a:t>     - He will </a:t>
            </a:r>
            <a:r>
              <a:rPr lang="en-GB" sz="1600" b="1" dirty="0"/>
              <a:t>rule with justice</a:t>
            </a:r>
            <a:r>
              <a:rPr lang="en-GB" sz="1600" dirty="0"/>
              <a:t>, protect the Jewish people and </a:t>
            </a:r>
            <a:r>
              <a:rPr lang="en-GB" sz="1600" b="1" dirty="0"/>
              <a:t>gather Jews back to Israel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His arrival will </a:t>
            </a:r>
            <a:r>
              <a:rPr lang="en-GB" sz="1600" b="1" dirty="0"/>
              <a:t>begin the Messianic Age</a:t>
            </a:r>
            <a:r>
              <a:rPr lang="en-GB" sz="1600" dirty="0"/>
              <a:t>, when war, persecution and injustice will end.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Many </a:t>
            </a:r>
            <a:r>
              <a:rPr lang="en-GB" sz="1600" b="1" dirty="0"/>
              <a:t>Reform Jews</a:t>
            </a:r>
            <a:r>
              <a:rPr lang="en-GB" sz="1600" dirty="0"/>
              <a:t> do not believe in a </a:t>
            </a:r>
            <a:r>
              <a:rPr lang="en-GB" sz="1600" b="1" dirty="0"/>
              <a:t>single personal Messiah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- There is </a:t>
            </a:r>
            <a:r>
              <a:rPr lang="en-GB" sz="1600" u="sng" dirty="0"/>
              <a:t>no direct teaching </a:t>
            </a:r>
            <a:r>
              <a:rPr lang="en-GB" sz="1600" dirty="0"/>
              <a:t>about an individual Messiah </a:t>
            </a:r>
            <a:r>
              <a:rPr lang="en-GB" sz="1600" b="1" dirty="0"/>
              <a:t>in the Torah</a:t>
            </a:r>
            <a:r>
              <a:rPr lang="en-GB" sz="1600" dirty="0"/>
              <a:t>, </a:t>
            </a:r>
            <a:br>
              <a:rPr lang="en-GB" sz="1600" dirty="0"/>
            </a:br>
            <a:r>
              <a:rPr lang="en-GB" sz="1600" dirty="0"/>
              <a:t>      -There have been </a:t>
            </a:r>
            <a:r>
              <a:rPr lang="en-GB" sz="1600" b="1" dirty="0"/>
              <a:t>many false </a:t>
            </a:r>
            <a:r>
              <a:rPr lang="en-GB" sz="1600" u="sng" dirty="0"/>
              <a:t>Messiahs</a:t>
            </a:r>
            <a:r>
              <a:rPr lang="en-GB" sz="1600" b="1" dirty="0"/>
              <a:t> </a:t>
            </a:r>
            <a:r>
              <a:rPr lang="en-GB" sz="1600" dirty="0"/>
              <a:t>such as </a:t>
            </a:r>
            <a:r>
              <a:rPr lang="en-GB" sz="1600" u="sng" dirty="0" err="1"/>
              <a:t>Shabbetai</a:t>
            </a:r>
            <a:r>
              <a:rPr lang="en-GB" sz="1600" u="sng" dirty="0"/>
              <a:t> Tzvi </a:t>
            </a:r>
            <a:r>
              <a:rPr lang="en-GB" sz="1600" dirty="0"/>
              <a:t>(converted to Islam to avoid execution)</a:t>
            </a:r>
            <a:r>
              <a:rPr lang="en-GB" sz="1600" b="1" dirty="0"/>
              <a:t> </a:t>
            </a:r>
            <a:r>
              <a:rPr lang="en-GB" sz="1600" dirty="0"/>
              <a:t>or</a:t>
            </a:r>
            <a:r>
              <a:rPr lang="en-GB" sz="1600" b="1" dirty="0"/>
              <a:t> </a:t>
            </a:r>
            <a:r>
              <a:rPr lang="en-GB" sz="1600" u="sng" dirty="0"/>
              <a:t>Jesus</a:t>
            </a:r>
            <a:r>
              <a:rPr lang="en-GB" sz="1600" dirty="0"/>
              <a:t> (Claimed to be God)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Belief in one future individual </a:t>
            </a:r>
            <a:r>
              <a:rPr lang="en-GB" sz="1600" b="1" dirty="0"/>
              <a:t>seems unlikely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Reform Jews place greater emphasis on living well now and following the </a:t>
            </a:r>
            <a:r>
              <a:rPr lang="en-GB" sz="1600" b="1" dirty="0"/>
              <a:t>mitzvot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</a:t>
            </a:r>
          </a:p>
          <a:p>
            <a:r>
              <a:rPr lang="en-GB" sz="1600" b="1" dirty="0"/>
              <a:t>P:</a:t>
            </a:r>
            <a:r>
              <a:rPr lang="en-GB" sz="1600" dirty="0"/>
              <a:t> Reform Jews believe </a:t>
            </a:r>
            <a:r>
              <a:rPr lang="en-GB" sz="1600" b="1" dirty="0"/>
              <a:t>people can help bring about the Messianic Age</a:t>
            </a:r>
            <a:r>
              <a:rPr lang="en-GB" sz="1600" dirty="0"/>
              <a:t> themselves.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- </a:t>
            </a:r>
            <a:r>
              <a:rPr lang="en-GB" sz="1600" u="sng" dirty="0"/>
              <a:t>Isaiah</a:t>
            </a:r>
            <a:r>
              <a:rPr lang="en-GB" sz="1600" b="1" dirty="0"/>
              <a:t>:</a:t>
            </a:r>
            <a:r>
              <a:rPr lang="en-GB" sz="1600" dirty="0"/>
              <a:t> </a:t>
            </a:r>
            <a:r>
              <a:rPr lang="en-GB" sz="1600" u="sng" dirty="0"/>
              <a:t>“The wolf shall live with the lamb,” </a:t>
            </a:r>
            <a:br>
              <a:rPr lang="en-GB" sz="1600" dirty="0"/>
            </a:br>
            <a:r>
              <a:rPr lang="en-GB" sz="1600" dirty="0"/>
              <a:t>     - The principle of </a:t>
            </a:r>
            <a:r>
              <a:rPr lang="en-GB" sz="1600" b="1" dirty="0"/>
              <a:t>tikkun </a:t>
            </a:r>
            <a:r>
              <a:rPr lang="en-GB" sz="1600" b="1" dirty="0" err="1"/>
              <a:t>olam</a:t>
            </a:r>
            <a:r>
              <a:rPr lang="en-GB" sz="1600" dirty="0"/>
              <a:t> means repairing and improving the world.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 Messianic Age will be a future </a:t>
            </a:r>
            <a:r>
              <a:rPr lang="en-GB" sz="1600" b="1" dirty="0"/>
              <a:t>time of universal peace</a:t>
            </a:r>
            <a:r>
              <a:rPr lang="en-GB" sz="1600" dirty="0"/>
              <a:t>, justice and harmony, without war.</a:t>
            </a:r>
          </a:p>
          <a:p>
            <a:pPr lvl="0"/>
            <a:r>
              <a:rPr lang="en-GB" sz="1600" dirty="0"/>
              <a:t>     - </a:t>
            </a:r>
            <a:r>
              <a:rPr lang="en-GB" sz="1600" b="1" dirty="0"/>
              <a:t>Everyone has a collective responsibility </a:t>
            </a:r>
            <a:r>
              <a:rPr lang="en-GB" sz="1600" dirty="0"/>
              <a:t>to bring it closer through good actions.</a:t>
            </a:r>
          </a:p>
          <a:p>
            <a:pPr lvl="0"/>
            <a:r>
              <a:rPr lang="en-GB" sz="1600" dirty="0"/>
              <a:t>     - Following the </a:t>
            </a:r>
            <a:r>
              <a:rPr lang="en-GB" sz="1600" b="1" dirty="0"/>
              <a:t>mitzvot</a:t>
            </a:r>
            <a:r>
              <a:rPr lang="en-GB" sz="1600" dirty="0"/>
              <a:t>, </a:t>
            </a:r>
            <a:r>
              <a:rPr lang="en-GB" sz="1600" b="1" dirty="0"/>
              <a:t>helping others</a:t>
            </a:r>
            <a:r>
              <a:rPr lang="en-GB" sz="1600" dirty="0"/>
              <a:t> and </a:t>
            </a:r>
            <a:r>
              <a:rPr lang="en-GB" sz="1600" b="1" dirty="0"/>
              <a:t>challenging injustice </a:t>
            </a:r>
            <a:r>
              <a:rPr lang="en-GB" sz="1600" dirty="0"/>
              <a:t>are ways Jews </a:t>
            </a:r>
            <a:r>
              <a:rPr lang="en-GB" sz="1600" b="1" dirty="0"/>
              <a:t>can repair the world.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5236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FAA10-2884-F0B4-167D-E07D45A7C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99E1CE-9573-284F-9429-00A50C411CEA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The Messiah and Messianic Age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277C4D6-1E20-1056-A2A8-92C9E2A1D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60C715-3B9D-F334-4C1A-5584983866CB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‘Belief in the Messiah is not that important in Judaism.’ Discuss. [15]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B519FF0-82C7-3668-12A6-B780E88E9846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57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6C4C-5D1E-FFD0-7084-B39B28D92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40F4159-BC32-D2FF-7FD0-F3C1293EB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F5C5E4-85CC-4823-71CE-B618C5D645C9}"/>
              </a:ext>
            </a:extLst>
          </p:cNvPr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Orthodox Jews disagree:</a:t>
            </a:r>
            <a:r>
              <a:rPr lang="en-GB" sz="1600" dirty="0"/>
              <a:t> belief in the Messiah is a </a:t>
            </a:r>
            <a:r>
              <a:rPr lang="en-GB" sz="1600" b="1" dirty="0"/>
              <a:t>core Jewish teaching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Maimonides’ Thirteen Principles </a:t>
            </a:r>
            <a:r>
              <a:rPr lang="en-GB" sz="1600" dirty="0"/>
              <a:t>include belief in the coming of the Messiah.</a:t>
            </a:r>
            <a:br>
              <a:rPr lang="en-GB" sz="1600" dirty="0"/>
            </a:br>
            <a:r>
              <a:rPr lang="en-GB" sz="1600" b="1" dirty="0"/>
              <a:t>E: - Maimonides’</a:t>
            </a:r>
            <a:r>
              <a:rPr lang="en-GB" sz="1600" dirty="0"/>
              <a:t> Principles have authority for Orthodox Jews.</a:t>
            </a:r>
          </a:p>
          <a:p>
            <a:pPr lvl="0"/>
            <a:r>
              <a:rPr lang="en-GB" sz="1600" dirty="0"/>
              <a:t>     - The Messiah will be </a:t>
            </a:r>
            <a:r>
              <a:rPr lang="en-GB" sz="1600" b="1" dirty="0"/>
              <a:t>descended from King David</a:t>
            </a:r>
            <a:r>
              <a:rPr lang="en-GB" sz="1600" dirty="0"/>
              <a:t>, </a:t>
            </a:r>
            <a:r>
              <a:rPr lang="en-GB" sz="1600" b="1" dirty="0"/>
              <a:t>rebuild the Temple </a:t>
            </a:r>
            <a:r>
              <a:rPr lang="en-GB" sz="1600" dirty="0"/>
              <a:t>and </a:t>
            </a:r>
            <a:r>
              <a:rPr lang="en-GB" sz="1600" b="1" dirty="0"/>
              <a:t>gather Jews back to Israel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-Gives Jews hope that God will eventually establish justice and peace.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belief in the Messiah is important because it forms part of Orthodox Jewish faith and gives hope for the future.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 Orthodox Jews disagree: Messianic Age</a:t>
            </a:r>
            <a:r>
              <a:rPr lang="en-GB" sz="1600" dirty="0"/>
              <a:t> is taught in the </a:t>
            </a:r>
            <a:r>
              <a:rPr lang="en-GB" sz="1600" b="1" dirty="0" err="1"/>
              <a:t>Tenakh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Isaiah</a:t>
            </a:r>
            <a:r>
              <a:rPr lang="en-GB" sz="1600" b="1" dirty="0"/>
              <a:t>:</a:t>
            </a:r>
            <a:r>
              <a:rPr lang="en-GB" sz="1600" dirty="0"/>
              <a:t> “</a:t>
            </a:r>
            <a:r>
              <a:rPr lang="en-GB" sz="1600" u="sng" dirty="0"/>
              <a:t>The wolf shall live with the lamb”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Teaching a future age of universal peace, justice and harmony.</a:t>
            </a:r>
          </a:p>
          <a:p>
            <a:pPr lvl="0"/>
            <a:r>
              <a:rPr lang="en-GB" sz="1600" dirty="0"/>
              <a:t>      - The Messianic Age would end war</a:t>
            </a:r>
          </a:p>
          <a:p>
            <a:pPr lvl="0"/>
            <a:r>
              <a:rPr lang="en-GB" sz="1600" dirty="0"/>
              <a:t>      - Reminds Jews to avoid injustice and hope for peace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belief in the Messiah or Messianic Age remains important because it gives Jews hope for a better world.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Reform Jews may agree:</a:t>
            </a:r>
            <a:r>
              <a:rPr lang="en-GB" sz="1600" dirty="0"/>
              <a:t> </a:t>
            </a:r>
            <a:r>
              <a:rPr lang="en-GB" sz="1600" b="1" u="sng" dirty="0"/>
              <a:t>no</a:t>
            </a:r>
            <a:r>
              <a:rPr lang="en-GB" sz="1600" dirty="0"/>
              <a:t> direct </a:t>
            </a:r>
            <a:r>
              <a:rPr lang="en-GB" sz="1600" b="1" u="sng" dirty="0"/>
              <a:t>teaching</a:t>
            </a:r>
            <a:r>
              <a:rPr lang="en-GB" sz="1600" dirty="0"/>
              <a:t> about an individual Messiah in the </a:t>
            </a:r>
            <a:r>
              <a:rPr lang="en-GB" sz="1600" b="1" u="sng" dirty="0"/>
              <a:t>Torah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Many </a:t>
            </a:r>
            <a:r>
              <a:rPr lang="en-GB" sz="1600" b="1" dirty="0"/>
              <a:t>false </a:t>
            </a:r>
            <a:r>
              <a:rPr lang="en-GB" sz="1600" u="sng" dirty="0"/>
              <a:t>Messiahs,</a:t>
            </a:r>
            <a:r>
              <a:rPr lang="en-GB" sz="1600" b="1" dirty="0"/>
              <a:t> </a:t>
            </a:r>
            <a:r>
              <a:rPr lang="en-GB" sz="1600" dirty="0"/>
              <a:t>such as </a:t>
            </a:r>
            <a:r>
              <a:rPr lang="en-GB" sz="1600" u="sng" dirty="0" err="1"/>
              <a:t>Shabbetai</a:t>
            </a:r>
            <a:r>
              <a:rPr lang="en-GB" sz="1600" u="sng" dirty="0"/>
              <a:t> Tzvi </a:t>
            </a:r>
            <a:r>
              <a:rPr lang="en-GB" sz="1600" dirty="0"/>
              <a:t>(converted to Islam to avoid execution)</a:t>
            </a:r>
            <a:r>
              <a:rPr lang="en-GB" sz="1600" b="1" dirty="0"/>
              <a:t> </a:t>
            </a:r>
            <a:r>
              <a:rPr lang="en-GB" sz="1600" dirty="0"/>
              <a:t>or</a:t>
            </a:r>
            <a:r>
              <a:rPr lang="en-GB" sz="1600" b="1" dirty="0"/>
              <a:t> </a:t>
            </a:r>
            <a:r>
              <a:rPr lang="en-GB" sz="1600" u="sng" dirty="0"/>
              <a:t>Jesus</a:t>
            </a:r>
            <a:r>
              <a:rPr lang="en-GB" sz="1600" dirty="0"/>
              <a:t> (Claimed to be God)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Failed claimants can create false hope and disappointment.</a:t>
            </a:r>
          </a:p>
          <a:p>
            <a:pPr lvl="0"/>
            <a:r>
              <a:rPr lang="en-GB" sz="1600" dirty="0"/>
              <a:t>     - The Torah focuses more on following God’s laws than waiting for a future individual.</a:t>
            </a:r>
          </a:p>
          <a:p>
            <a:pPr lvl="0"/>
            <a:r>
              <a:rPr lang="en-GB" sz="1600" dirty="0"/>
              <a:t>     - living according to the </a:t>
            </a:r>
            <a:r>
              <a:rPr lang="en-GB" sz="1600" b="1" dirty="0"/>
              <a:t>mitzvot</a:t>
            </a:r>
            <a:r>
              <a:rPr lang="en-GB" sz="1600" dirty="0"/>
              <a:t> now is more important.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belief in a personal Messiah may be less important because jews should focus on obeying God in the present.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Reform Jews agree</a:t>
            </a:r>
            <a:r>
              <a:rPr lang="en-GB" sz="1600" dirty="0"/>
              <a:t>: the Messianic Age is the </a:t>
            </a:r>
            <a:r>
              <a:rPr lang="en-GB" sz="1600" b="1" dirty="0"/>
              <a:t>collective responsibility </a:t>
            </a:r>
            <a:r>
              <a:rPr lang="en-GB" sz="1600" dirty="0"/>
              <a:t>of all people, </a:t>
            </a:r>
            <a:r>
              <a:rPr lang="en-GB" sz="1600" b="1" dirty="0"/>
              <a:t>not one Messiah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b="1" dirty="0"/>
              <a:t>Tikkun </a:t>
            </a:r>
            <a:r>
              <a:rPr lang="en-GB" sz="1600" b="1" dirty="0" err="1"/>
              <a:t>olam</a:t>
            </a:r>
            <a:r>
              <a:rPr lang="en-GB" sz="1600" dirty="0"/>
              <a:t> means repairing and improving the world.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Jews should not wait passively for one individual Messiah to solve the world’s problems.</a:t>
            </a:r>
          </a:p>
          <a:p>
            <a:pPr lvl="0"/>
            <a:r>
              <a:rPr lang="en-GB" sz="1600" dirty="0"/>
              <a:t>    - They can help create peace and justice through charity, following the mitzvot and challenging injustice.</a:t>
            </a:r>
          </a:p>
          <a:p>
            <a:pPr lvl="0"/>
            <a:r>
              <a:rPr lang="en-GB" sz="1600" b="1" dirty="0"/>
              <a:t>L:</a:t>
            </a:r>
            <a:r>
              <a:rPr lang="en-GB" sz="1600" dirty="0"/>
              <a:t> Therefore, belief in a single Messiah is less important because everyone has a responsibility to help create a better world.</a:t>
            </a:r>
          </a:p>
          <a:p>
            <a:r>
              <a:rPr lang="en-GB" sz="1600" b="1" dirty="0"/>
              <a:t>In conclusion, the strongest argument is …. Because …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74014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60CDB-F2AB-8547-7D0A-148AB1BCF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134C243-84A9-4DED-9F5E-D140D4377260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Covenant with Abraham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D5676A1-0FA3-3FE5-4F30-B2F5C9933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D0B6F9-D448-67A8-F8C0-A3A35176A571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Abrahamic covenant.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CAB0A5-D48C-2CF9-498C-6116F33414C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8641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B863-6941-6507-ECCD-E3C0F013F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3411ACA-C6F2-4CAB-C9C5-4C75BD40D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6D324E-46B2-873E-61A9-A1B31C42AB44}"/>
              </a:ext>
            </a:extLst>
          </p:cNvPr>
          <p:cNvSpPr txBox="1"/>
          <p:nvPr/>
        </p:nvSpPr>
        <p:spPr>
          <a:xfrm>
            <a:off x="0" y="76200"/>
            <a:ext cx="12192000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God made a covenant with Abraham, </a:t>
            </a:r>
            <a:r>
              <a:rPr lang="en-GB" sz="2800" b="1" dirty="0"/>
              <a:t>promising him land, descendants and blessings.</a:t>
            </a:r>
            <a:br>
              <a:rPr lang="en-GB" sz="2800" b="1" dirty="0"/>
            </a:br>
            <a:r>
              <a:rPr lang="en-GB" sz="2800" b="1" dirty="0"/>
              <a:t>E: </a:t>
            </a:r>
            <a:r>
              <a:rPr lang="en-GB" sz="2800" u="sng" dirty="0"/>
              <a:t>Genesis</a:t>
            </a:r>
            <a:r>
              <a:rPr lang="en-GB" sz="2800" dirty="0"/>
              <a:t>: God promised Abraham </a:t>
            </a:r>
            <a:r>
              <a:rPr lang="en-GB" sz="2800" u="sng" dirty="0"/>
              <a:t>descendants “as numerous as the stars.”</a:t>
            </a:r>
          </a:p>
          <a:p>
            <a:r>
              <a:rPr lang="en-GB" sz="2800" dirty="0"/>
              <a:t>     - God changed </a:t>
            </a:r>
            <a:r>
              <a:rPr lang="en-GB" sz="2800" u="sng" dirty="0"/>
              <a:t>Abram to Abraham</a:t>
            </a:r>
            <a:r>
              <a:rPr lang="en-GB" sz="2800" dirty="0"/>
              <a:t>, meaning “</a:t>
            </a:r>
            <a:r>
              <a:rPr lang="en-GB" sz="2800" u="sng" dirty="0"/>
              <a:t>father of many nations</a:t>
            </a:r>
            <a:r>
              <a:rPr lang="en-GB" sz="2800" dirty="0"/>
              <a:t>”.</a:t>
            </a:r>
            <a:br>
              <a:rPr lang="en-GB" sz="2800" dirty="0"/>
            </a:br>
            <a:r>
              <a:rPr lang="en-GB" sz="2800" b="1" dirty="0"/>
              <a:t>E: </a:t>
            </a:r>
            <a:r>
              <a:rPr lang="en-GB" sz="2800" dirty="0"/>
              <a:t>- His descendants would become the </a:t>
            </a:r>
            <a:r>
              <a:rPr lang="en-GB" sz="2800" b="1" dirty="0"/>
              <a:t>Jewish people</a:t>
            </a:r>
            <a:r>
              <a:rPr lang="en-GB" sz="2800" dirty="0"/>
              <a:t>.</a:t>
            </a:r>
          </a:p>
          <a:p>
            <a:r>
              <a:rPr lang="en-GB" sz="2800" dirty="0"/>
              <a:t>     - They promise to </a:t>
            </a:r>
            <a:r>
              <a:rPr lang="en-GB" sz="2800" b="1" dirty="0"/>
              <a:t>worship the one true God </a:t>
            </a:r>
            <a:r>
              <a:rPr lang="en-GB" sz="2800" dirty="0"/>
              <a:t>and follow </a:t>
            </a:r>
            <a:r>
              <a:rPr lang="en-GB" sz="2800" b="1" dirty="0"/>
              <a:t>God's commands</a:t>
            </a:r>
          </a:p>
          <a:p>
            <a:endParaRPr lang="en-GB" sz="2800" dirty="0"/>
          </a:p>
          <a:p>
            <a:r>
              <a:rPr lang="en-GB" sz="2800" dirty="0"/>
              <a:t>P: </a:t>
            </a:r>
            <a:r>
              <a:rPr lang="en-GB" sz="2800" b="1" u="sng" dirty="0"/>
              <a:t>Circumcision</a:t>
            </a:r>
            <a:r>
              <a:rPr lang="en-GB" sz="2800" dirty="0"/>
              <a:t> became the </a:t>
            </a:r>
            <a:r>
              <a:rPr lang="en-GB" sz="2800" b="1" dirty="0"/>
              <a:t>physical sign of the covenant </a:t>
            </a:r>
            <a:r>
              <a:rPr lang="en-GB" sz="2800" dirty="0"/>
              <a:t>between God and Abraham’s descendants.</a:t>
            </a:r>
            <a:br>
              <a:rPr lang="en-GB" sz="2800" dirty="0"/>
            </a:br>
            <a:r>
              <a:rPr lang="en-GB" sz="2800" dirty="0"/>
              <a:t>E: Traditionally circumcised at </a:t>
            </a:r>
            <a:r>
              <a:rPr lang="en-GB" sz="2800" u="sng" dirty="0"/>
              <a:t>eight days old </a:t>
            </a:r>
            <a:r>
              <a:rPr lang="en-GB" sz="2800" dirty="0"/>
              <a:t>in a ceremony called </a:t>
            </a:r>
            <a:r>
              <a:rPr lang="en-GB" sz="2800" u="sng" dirty="0"/>
              <a:t>Brit Milah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dirty="0"/>
              <a:t>E: - Shows the </a:t>
            </a:r>
            <a:r>
              <a:rPr lang="en-GB" sz="2800" b="1" dirty="0"/>
              <a:t>child entering the covenant relationship with God.</a:t>
            </a:r>
          </a:p>
          <a:p>
            <a:r>
              <a:rPr lang="en-GB" sz="2800" dirty="0"/>
              <a:t>     - Reminds Jews of their </a:t>
            </a:r>
            <a:r>
              <a:rPr lang="en-GB" sz="2800" b="1" dirty="0"/>
              <a:t>special relationship with God as his chosen people.</a:t>
            </a:r>
          </a:p>
          <a:p>
            <a:r>
              <a:rPr lang="en-GB" sz="25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2686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AE596-8776-2EA6-7B70-1DAA1EE4E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720836-A72A-8762-59F2-66004922CE1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Covenant with Abraham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1DE9976-836A-234B-18B1-0350C9377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DAEF6-2900-B4E1-FC2C-27A8CDD11ACD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Abrahamic covenant is important for Jews.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AC257D-915B-32E6-6EED-DB6EFFE71D5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235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AA8E-E3E5-37AD-9A2E-B30D8DFF1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D0357B1-28BA-D52E-9DE0-5D79B5C2D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FCAB95-6173-9691-9231-7C6BC62D75EB}"/>
              </a:ext>
            </a:extLst>
          </p:cNvPr>
          <p:cNvSpPr txBox="1"/>
          <p:nvPr/>
        </p:nvSpPr>
        <p:spPr>
          <a:xfrm>
            <a:off x="0" y="7620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 </a:t>
            </a:r>
            <a:r>
              <a:rPr lang="en-GB" sz="1900" dirty="0"/>
              <a:t>Abrahamic covenant marks the beginning of the </a:t>
            </a:r>
            <a:r>
              <a:rPr lang="en-GB" sz="1900" b="1" dirty="0"/>
              <a:t>special relationship between God and the Jewish people.</a:t>
            </a:r>
            <a:br>
              <a:rPr lang="en-GB" sz="1900" b="1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Genesis</a:t>
            </a:r>
            <a:r>
              <a:rPr lang="en-GB" sz="1900" dirty="0"/>
              <a:t>: God promised </a:t>
            </a:r>
            <a:r>
              <a:rPr lang="en-GB" sz="1900" u="sng" dirty="0"/>
              <a:t>Abraham descendants “as numerous as the stars.”</a:t>
            </a:r>
            <a:br>
              <a:rPr lang="en-GB" sz="1900" dirty="0"/>
            </a:br>
            <a:r>
              <a:rPr lang="en-GB" sz="1900" b="1" dirty="0"/>
              <a:t>E: </a:t>
            </a:r>
            <a:r>
              <a:rPr lang="en-GB" sz="1900" dirty="0"/>
              <a:t>- Abraham is often called the </a:t>
            </a:r>
            <a:r>
              <a:rPr lang="en-GB" sz="1900" b="1" dirty="0"/>
              <a:t>father of the Jewish people.</a:t>
            </a:r>
          </a:p>
          <a:p>
            <a:r>
              <a:rPr lang="en-GB" sz="1900" dirty="0"/>
              <a:t>    - His descendants became the Jewish nation, </a:t>
            </a:r>
            <a:r>
              <a:rPr lang="en-GB" sz="1900" b="1" dirty="0"/>
              <a:t>God’s chosen people.</a:t>
            </a:r>
          </a:p>
          <a:p>
            <a:endParaRPr lang="en-GB" sz="1900" dirty="0"/>
          </a:p>
          <a:p>
            <a:r>
              <a:rPr lang="en-GB" sz="1900" b="1" dirty="0"/>
              <a:t>P: </a:t>
            </a:r>
            <a:r>
              <a:rPr lang="en-GB" sz="1900" dirty="0"/>
              <a:t>The covenant is important because </a:t>
            </a:r>
            <a:r>
              <a:rPr lang="en-GB" sz="1900" b="1" dirty="0"/>
              <a:t>God promised Abraham the Promised Land.</a:t>
            </a:r>
            <a:br>
              <a:rPr lang="en-GB" sz="1900" b="1" dirty="0"/>
            </a:br>
            <a:r>
              <a:rPr lang="en-GB" sz="1900" b="1" dirty="0"/>
              <a:t>E: </a:t>
            </a:r>
            <a:r>
              <a:rPr lang="en-GB" sz="1900" dirty="0"/>
              <a:t>- God promised the </a:t>
            </a:r>
            <a:r>
              <a:rPr lang="en-GB" sz="1900" u="sng" dirty="0"/>
              <a:t>land of Israel to Abraham and his descendants.</a:t>
            </a:r>
          </a:p>
          <a:p>
            <a:r>
              <a:rPr lang="en-GB" sz="1900" dirty="0"/>
              <a:t>     - Many </a:t>
            </a:r>
            <a:r>
              <a:rPr lang="en-GB" sz="1900" u="sng" dirty="0"/>
              <a:t>Jews visit the Western Wall </a:t>
            </a:r>
            <a:r>
              <a:rPr lang="en-GB" sz="1900" dirty="0"/>
              <a:t>because of this connection.</a:t>
            </a:r>
            <a:br>
              <a:rPr lang="en-GB" sz="1900" dirty="0"/>
            </a:br>
            <a:r>
              <a:rPr lang="en-GB" sz="1900" b="1" dirty="0"/>
              <a:t>E: </a:t>
            </a:r>
            <a:r>
              <a:rPr lang="en-GB" sz="1900" dirty="0"/>
              <a:t>- Gives Jews a strong religious and historical connection to Israel.</a:t>
            </a:r>
          </a:p>
          <a:p>
            <a:r>
              <a:rPr lang="en-GB" sz="1900" dirty="0"/>
              <a:t>     - Jerusalem </a:t>
            </a:r>
            <a:r>
              <a:rPr lang="en-GB" sz="1900" b="1" dirty="0"/>
              <a:t>remains</a:t>
            </a:r>
            <a:r>
              <a:rPr lang="en-GB" sz="1900" dirty="0"/>
              <a:t> </a:t>
            </a:r>
            <a:r>
              <a:rPr lang="en-GB" sz="1900" b="1" dirty="0"/>
              <a:t>central to Jewish prayer and worship</a:t>
            </a:r>
            <a:r>
              <a:rPr lang="en-GB" sz="1900" dirty="0"/>
              <a:t>.</a:t>
            </a:r>
          </a:p>
          <a:p>
            <a:endParaRPr lang="en-GB" sz="1900" dirty="0"/>
          </a:p>
          <a:p>
            <a:r>
              <a:rPr lang="en-GB" sz="1900" b="1" dirty="0"/>
              <a:t>P: </a:t>
            </a:r>
            <a:r>
              <a:rPr lang="en-GB" sz="1900" dirty="0"/>
              <a:t>The covenant is important because Abraham is a </a:t>
            </a:r>
            <a:r>
              <a:rPr lang="en-GB" sz="1900" b="1" dirty="0"/>
              <a:t>model of faith and monotheism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 </a:t>
            </a:r>
            <a:r>
              <a:rPr lang="en-GB" sz="1900" dirty="0"/>
              <a:t>- Abraham </a:t>
            </a:r>
            <a:r>
              <a:rPr lang="en-GB" sz="1900" u="sng" dirty="0"/>
              <a:t>rejected idolatry </a:t>
            </a:r>
            <a:r>
              <a:rPr lang="en-GB" sz="1900" dirty="0"/>
              <a:t>and </a:t>
            </a:r>
            <a:r>
              <a:rPr lang="en-GB" sz="1900" u="sng" dirty="0"/>
              <a:t>worshipped the one true God</a:t>
            </a:r>
            <a:r>
              <a:rPr lang="en-GB" sz="1900" dirty="0"/>
              <a:t>.</a:t>
            </a:r>
          </a:p>
          <a:p>
            <a:r>
              <a:rPr lang="en-GB" sz="1900" dirty="0"/>
              <a:t>     - The </a:t>
            </a:r>
            <a:r>
              <a:rPr lang="en-GB" sz="1900" u="sng" dirty="0"/>
              <a:t>Midrash</a:t>
            </a:r>
            <a:r>
              <a:rPr lang="en-GB" sz="1900" dirty="0"/>
              <a:t> describes </a:t>
            </a:r>
            <a:r>
              <a:rPr lang="en-GB" sz="1900" u="sng" dirty="0"/>
              <a:t>Abraham as destroying the idols of other Gods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</a:t>
            </a:r>
            <a:r>
              <a:rPr lang="en-GB" sz="1900" dirty="0"/>
              <a:t>- Abraham </a:t>
            </a:r>
            <a:r>
              <a:rPr lang="en-GB" sz="1900" b="1" dirty="0"/>
              <a:t>trusted and obeyed God.</a:t>
            </a:r>
          </a:p>
          <a:p>
            <a:r>
              <a:rPr lang="en-GB" sz="1900" dirty="0"/>
              <a:t>      - He became a </a:t>
            </a:r>
            <a:r>
              <a:rPr lang="en-GB" sz="1900" b="1" dirty="0"/>
              <a:t>role model for remaining faithful to God</a:t>
            </a:r>
            <a:r>
              <a:rPr lang="en-GB" sz="1900" dirty="0"/>
              <a:t>.</a:t>
            </a:r>
          </a:p>
          <a:p>
            <a:r>
              <a:rPr lang="en-GB" sz="1900" dirty="0"/>
              <a:t>      - Reinforces </a:t>
            </a:r>
            <a:r>
              <a:rPr lang="en-GB" sz="1900" b="1" dirty="0"/>
              <a:t>monotheism</a:t>
            </a:r>
            <a:r>
              <a:rPr lang="en-GB" sz="1900" dirty="0"/>
              <a:t>, one of the </a:t>
            </a:r>
            <a:r>
              <a:rPr lang="en-GB" sz="1900" b="1" dirty="0"/>
              <a:t>central beliefs of Judaism.</a:t>
            </a:r>
          </a:p>
          <a:p>
            <a:endParaRPr lang="en-GB" sz="1900" dirty="0"/>
          </a:p>
          <a:p>
            <a:r>
              <a:rPr lang="en-GB" sz="1900" b="1" dirty="0"/>
              <a:t>P: </a:t>
            </a:r>
            <a:r>
              <a:rPr lang="en-GB" sz="1900" dirty="0"/>
              <a:t>The covenant continues to </a:t>
            </a:r>
            <a:r>
              <a:rPr lang="en-GB" sz="1900" b="1" dirty="0"/>
              <a:t>affect Jewish life through Brit Milah.</a:t>
            </a:r>
            <a:br>
              <a:rPr lang="en-GB" sz="1900" b="1" dirty="0"/>
            </a:br>
            <a:r>
              <a:rPr lang="en-GB" sz="1900" b="1" dirty="0"/>
              <a:t>E: </a:t>
            </a:r>
            <a:r>
              <a:rPr lang="en-GB" sz="1900" dirty="0"/>
              <a:t>Jewish boys are traditionally </a:t>
            </a:r>
            <a:r>
              <a:rPr lang="en-GB" sz="1900" u="sng" dirty="0"/>
              <a:t>circumcised at eight days old as the sign of the covenant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</a:t>
            </a:r>
            <a:r>
              <a:rPr lang="en-GB" sz="1900" dirty="0"/>
              <a:t>- Shows each </a:t>
            </a:r>
            <a:r>
              <a:rPr lang="en-GB" sz="1900" b="1" dirty="0"/>
              <a:t>new generation entering the covenant relationship with God.</a:t>
            </a:r>
          </a:p>
          <a:p>
            <a:r>
              <a:rPr lang="en-GB" sz="1900" dirty="0"/>
              <a:t>     - Reminds Jews that the </a:t>
            </a:r>
            <a:r>
              <a:rPr lang="en-GB" sz="1900" b="1" dirty="0"/>
              <a:t>covenant with Abraham continues today.</a:t>
            </a:r>
          </a:p>
          <a:p>
            <a:r>
              <a:rPr lang="en-GB" sz="1900" dirty="0"/>
              <a:t>     - Strengthens </a:t>
            </a:r>
            <a:r>
              <a:rPr lang="en-GB" sz="1900" b="1" dirty="0"/>
              <a:t>Jewish identity and belonging</a:t>
            </a:r>
            <a:r>
              <a:rPr lang="en-GB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4142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84C3F-2BF6-60FE-BC5E-EBF3BA1EE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BF7D8FA-6A5A-2989-94CA-2495E9DD2F00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Covenant with Abraham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0BD147B-8BA8-71BD-41F9-9164A26AF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B58DD6-4C71-DAE7-3873-422F628DF4F0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Promised Land is important to Jews.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7263672-38BD-F6A3-4014-6562B8165E1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552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B3DC6-6DB3-C067-4DE3-0D7B64398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F04654B-87DE-45AD-4BCF-B3712230E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60AB92-1193-D184-3727-B128C8FE83AE}"/>
              </a:ext>
            </a:extLst>
          </p:cNvPr>
          <p:cNvSpPr txBox="1"/>
          <p:nvPr/>
        </p:nvSpPr>
        <p:spPr>
          <a:xfrm>
            <a:off x="0" y="76200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P: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  The Promised Land is important because it was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part of God’s covenant with Abraham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 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Genesis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God promised the land of Israel to Abraham and his descendants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 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- Israel is seen as the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historic &amp; religious homeland of the Jewish people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Reminds Jews of God’s promises and faithfulness.</a:t>
            </a:r>
          </a:p>
          <a:p>
            <a:endParaRPr lang="en-GB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P: 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The Promised Land is important because 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Jerusalem is at the centre of Jewish worship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 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The 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Temple was built in Jerusalem 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and was the 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holiest place in Judaism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Shekinah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: Many Jews believe 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God's presence is there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 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Synagogues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are traditionally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orientated towards Jerusalem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    - Jews remember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Jerusalem in prayer and worship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P: 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The Promised Land is important because it is seen as a 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Jewish homeland and place of refuge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 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- Around </a:t>
            </a:r>
            <a:r>
              <a:rPr lang="en-GB" sz="2100" u="sng" dirty="0">
                <a:latin typeface="Arial" panose="020B0604020202020204" pitchFamily="34" charset="0"/>
                <a:cs typeface="Arial" panose="020B0604020202020204" pitchFamily="34" charset="0"/>
              </a:rPr>
              <a:t>six million Jews were murdered in the Holocaust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during the Second World War.</a:t>
            </a:r>
            <a:b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 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- Provides a place where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Jewish identity, religion and culture can be protected.</a:t>
            </a:r>
          </a:p>
          <a:p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   - Can be seen as a 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safe place for Jews facing persecution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P: 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The Promised Land is important because it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is linked to Jewish hope for the future.</a:t>
            </a:r>
            <a:b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 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Some Jews believe the 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Messiah will gather Jews back to Israel and restore Jerusalem.</a:t>
            </a:r>
            <a:b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E: 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- The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Messiah will rebuild the Temple.</a:t>
            </a:r>
          </a:p>
          <a:p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    - Links the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Promised Land to the Messianic Age.</a:t>
            </a:r>
          </a:p>
        </p:txBody>
      </p:sp>
    </p:spTree>
    <p:extLst>
      <p:ext uri="{BB962C8B-B14F-4D97-AF65-F5344CB8AC3E}">
        <p14:creationId xmlns:p14="http://schemas.microsoft.com/office/powerpoint/2010/main" val="535518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62DB1-D3CE-8E90-B826-34DF3E9E7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4A74D61-A07A-078F-9308-268CFB3159B8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Covenant with Abraham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7C2C76E0-8215-EE10-65D4-EA72B0A70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049016-F496-DA37-239F-E9F99B30CDED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“Without Abraham, there would be no Judaism”. [15]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1AD656-22BD-F7D9-0C06-E69676814A5F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941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9843-DDF1-F966-0CF7-08E5B2849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98091AC-266D-1AB6-4BAD-5B4EBB4FA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FCFC56-85BC-DB4B-B0E5-714900253758}"/>
              </a:ext>
            </a:extLst>
          </p:cNvPr>
          <p:cNvSpPr txBox="1"/>
          <p:nvPr/>
        </p:nvSpPr>
        <p:spPr>
          <a:xfrm>
            <a:off x="0" y="0"/>
            <a:ext cx="12192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Some Jews agree:</a:t>
            </a:r>
            <a:r>
              <a:rPr lang="en-GB" sz="1600" dirty="0"/>
              <a:t> Abraham is seen as the </a:t>
            </a:r>
            <a:r>
              <a:rPr lang="en-GB" sz="1600" b="1" dirty="0"/>
              <a:t>founder and father of the Jewish people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Genesis</a:t>
            </a:r>
            <a:r>
              <a:rPr lang="en-GB" sz="1600" b="1" dirty="0"/>
              <a:t>:</a:t>
            </a:r>
            <a:r>
              <a:rPr lang="en-GB" sz="1600" dirty="0"/>
              <a:t> God promised </a:t>
            </a:r>
            <a:r>
              <a:rPr lang="en-GB" sz="1600" u="sng" dirty="0"/>
              <a:t>Abraham descendants “as numerous as the stars</a:t>
            </a:r>
            <a:r>
              <a:rPr lang="en-GB" sz="1600" dirty="0"/>
              <a:t>.”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His </a:t>
            </a:r>
            <a:r>
              <a:rPr lang="en-GB" sz="1600" b="1" dirty="0"/>
              <a:t>descendants became the Jewish nation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The </a:t>
            </a:r>
            <a:r>
              <a:rPr lang="en-GB" sz="1600" b="1" dirty="0"/>
              <a:t>covenant began the special relationship between God and the Jews.</a:t>
            </a:r>
          </a:p>
          <a:p>
            <a:pPr lvl="0"/>
            <a:r>
              <a:rPr lang="en-GB" sz="1600" dirty="0"/>
              <a:t>     - Jews are therefore sometimes described as </a:t>
            </a:r>
            <a:r>
              <a:rPr lang="en-GB" sz="1600" b="1" dirty="0"/>
              <a:t>God’s chosen people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without Abraham, the Jewish people and their covenant relationship with God may not have begun.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Some Jews disagree:</a:t>
            </a:r>
            <a:r>
              <a:rPr lang="en-GB" sz="1600" dirty="0"/>
              <a:t> </a:t>
            </a:r>
            <a:r>
              <a:rPr lang="en-GB" sz="1600" b="1" dirty="0"/>
              <a:t>Moses</a:t>
            </a:r>
            <a:r>
              <a:rPr lang="en-GB" sz="1600" dirty="0"/>
              <a:t> was </a:t>
            </a:r>
            <a:r>
              <a:rPr lang="en-GB" sz="1600" b="1" dirty="0"/>
              <a:t>more important </a:t>
            </a:r>
            <a:r>
              <a:rPr lang="en-GB" sz="1600" dirty="0"/>
              <a:t>because he gave </a:t>
            </a:r>
            <a:r>
              <a:rPr lang="en-GB" sz="1600" b="1" dirty="0"/>
              <a:t>Judaism its laws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- At </a:t>
            </a:r>
            <a:r>
              <a:rPr lang="en-GB" sz="1600" u="sng" dirty="0"/>
              <a:t>Mount Sinai</a:t>
            </a:r>
            <a:r>
              <a:rPr lang="en-GB" sz="1600" dirty="0"/>
              <a:t>, Moses received the </a:t>
            </a:r>
            <a:r>
              <a:rPr lang="en-GB" sz="1600" u="sng" dirty="0"/>
              <a:t>Ten Commandments </a:t>
            </a:r>
            <a:r>
              <a:rPr lang="en-GB" sz="1600" dirty="0"/>
              <a:t>and the covenant with God.</a:t>
            </a:r>
            <a:br>
              <a:rPr lang="en-GB" sz="1600" dirty="0"/>
            </a:br>
            <a:r>
              <a:rPr lang="en-GB" sz="1600" dirty="0"/>
              <a:t>     - </a:t>
            </a:r>
            <a:r>
              <a:rPr lang="en-GB" sz="1600" u="sng" dirty="0"/>
              <a:t>Exodus</a:t>
            </a:r>
            <a:r>
              <a:rPr lang="en-GB" sz="1600" dirty="0"/>
              <a:t>: Moses helped </a:t>
            </a:r>
            <a:r>
              <a:rPr lang="en-GB" sz="1600" u="sng" dirty="0"/>
              <a:t>rescue the Jews from slavery in Egypt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 Ten Commandments </a:t>
            </a:r>
            <a:r>
              <a:rPr lang="en-GB" sz="1600" b="1" dirty="0"/>
              <a:t>guide Jewish worship and daily life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Moses helped </a:t>
            </a:r>
            <a:r>
              <a:rPr lang="en-GB" sz="1600" b="1" dirty="0"/>
              <a:t>shape how Jews actually practise their religion</a:t>
            </a:r>
            <a:r>
              <a:rPr lang="en-GB" sz="1600" dirty="0"/>
              <a:t>.</a:t>
            </a:r>
          </a:p>
          <a:p>
            <a:pPr lvl="0"/>
            <a:r>
              <a:rPr lang="en-GB" sz="1600" b="1" dirty="0"/>
              <a:t>L:</a:t>
            </a:r>
            <a:r>
              <a:rPr lang="en-GB" sz="1600" dirty="0"/>
              <a:t> Therefore, Judaism could not exist in its present form without Moses and the Torah.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Some Jews agree:</a:t>
            </a:r>
            <a:r>
              <a:rPr lang="en-GB" sz="1600" dirty="0"/>
              <a:t> Abraham helped establish </a:t>
            </a:r>
            <a:r>
              <a:rPr lang="en-GB" sz="1600" b="1" dirty="0"/>
              <a:t>monotheism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The </a:t>
            </a:r>
            <a:r>
              <a:rPr lang="en-GB" sz="1600" u="sng" dirty="0"/>
              <a:t>Midrash</a:t>
            </a:r>
            <a:r>
              <a:rPr lang="en-GB" sz="1600" dirty="0"/>
              <a:t> describes Abraham </a:t>
            </a:r>
            <a:r>
              <a:rPr lang="en-GB" sz="1600" u="sng" dirty="0"/>
              <a:t>rejecting and destroying idols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He worshipped the </a:t>
            </a:r>
            <a:r>
              <a:rPr lang="en-GB" sz="1600" b="1" dirty="0"/>
              <a:t>one true God</a:t>
            </a:r>
            <a:r>
              <a:rPr lang="en-GB" sz="1600" dirty="0"/>
              <a:t> instead of many gods.</a:t>
            </a:r>
          </a:p>
          <a:p>
            <a:pPr lvl="0"/>
            <a:r>
              <a:rPr lang="en-GB" sz="1600" dirty="0"/>
              <a:t>      - Abraham became a role model for </a:t>
            </a:r>
            <a:r>
              <a:rPr lang="en-GB" sz="1600" b="1" dirty="0"/>
              <a:t>faith and obedience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Monotheism remains a </a:t>
            </a:r>
            <a:r>
              <a:rPr lang="en-GB" sz="1600" b="1" dirty="0"/>
              <a:t>central belief in Judaism today.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Abraham is important because he helped establish one of Judaism’s most important beliefs.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Some Jews disagree:</a:t>
            </a:r>
            <a:r>
              <a:rPr lang="en-GB" sz="1600" dirty="0"/>
              <a:t> ultimately, </a:t>
            </a:r>
            <a:r>
              <a:rPr lang="en-GB" sz="1600" b="1" dirty="0"/>
              <a:t>God</a:t>
            </a:r>
            <a:r>
              <a:rPr lang="en-GB" sz="1600" dirty="0"/>
              <a:t>, not Abraham, is the foundation of Judaism.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The </a:t>
            </a:r>
            <a:r>
              <a:rPr lang="en-GB" sz="1600" b="1" dirty="0"/>
              <a:t>Shema:</a:t>
            </a:r>
            <a:r>
              <a:rPr lang="en-GB" sz="1600" dirty="0"/>
              <a:t> “</a:t>
            </a:r>
            <a:r>
              <a:rPr lang="en-GB" sz="1600" u="sng" dirty="0"/>
              <a:t>The LORD our God, the LORD is one.”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Judaism centres on worship of </a:t>
            </a:r>
            <a:r>
              <a:rPr lang="en-GB" sz="1600" b="1" dirty="0"/>
              <a:t>one God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</a:t>
            </a:r>
            <a:r>
              <a:rPr lang="en-GB" sz="1600" b="1" dirty="0"/>
              <a:t>God made the covenant</a:t>
            </a:r>
            <a:r>
              <a:rPr lang="en-GB" sz="1600" dirty="0"/>
              <a:t>, gave the </a:t>
            </a:r>
            <a:r>
              <a:rPr lang="en-GB" sz="1600" b="1" dirty="0"/>
              <a:t>Promised Land </a:t>
            </a:r>
            <a:r>
              <a:rPr lang="en-GB" sz="1600" dirty="0"/>
              <a:t>and later </a:t>
            </a:r>
            <a:r>
              <a:rPr lang="en-GB" sz="1600" b="1" dirty="0"/>
              <a:t>gave the Torah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Abraham was important because he responded faithfully to </a:t>
            </a:r>
            <a:r>
              <a:rPr lang="en-GB" sz="1600" b="1" dirty="0"/>
              <a:t>God’s call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God is more essential to Judaism than any individual person.</a:t>
            </a:r>
          </a:p>
          <a:p>
            <a:r>
              <a:rPr lang="en-GB" sz="1600" b="1" dirty="0"/>
              <a:t>In conclusion, the strongest argument is …. Because …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8141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2D734-8F50-160F-26D6-1F610A76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75AF558-3068-4142-15C6-3982A104B40C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Covenant with Moses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D6B8BB-72AB-DB5F-B5D1-8B19FE6BF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E11453-A0B6-5D1C-849E-A4E893B3810F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covenant with Moses.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72D46E-7F19-E89D-1DD1-69D5125DFD39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51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E382A-32C9-8D7E-B164-AD9819BF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FF37964-DB49-EAC7-49EB-334B621D7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5F92BD-DCE9-E6EC-950D-995311D651ED}"/>
              </a:ext>
            </a:extLst>
          </p:cNvPr>
          <p:cNvSpPr txBox="1"/>
          <p:nvPr/>
        </p:nvSpPr>
        <p:spPr>
          <a:xfrm>
            <a:off x="0" y="76200"/>
            <a:ext cx="12192000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 God made a covenant with Moses and the Israelites at Mount Sinai.</a:t>
            </a:r>
            <a:br>
              <a:rPr lang="en-GB" sz="2800" dirty="0"/>
            </a:br>
            <a:r>
              <a:rPr lang="en-GB" sz="2800" b="1" dirty="0"/>
              <a:t>E: </a:t>
            </a:r>
            <a:r>
              <a:rPr lang="en-GB" sz="2800" u="sng" dirty="0"/>
              <a:t>Exodus:</a:t>
            </a:r>
            <a:r>
              <a:rPr lang="en-GB" sz="2800" b="1" dirty="0"/>
              <a:t> </a:t>
            </a:r>
            <a:r>
              <a:rPr lang="en-GB" sz="2800" dirty="0"/>
              <a:t>After Moses led the Israelites out of slavery in Egypt, </a:t>
            </a:r>
            <a:r>
              <a:rPr lang="en-GB" sz="2800" u="sng" dirty="0"/>
              <a:t>God promised that they would remain his chosen people.</a:t>
            </a:r>
            <a:br>
              <a:rPr lang="en-GB" sz="2800" u="sng" dirty="0"/>
            </a:br>
            <a:r>
              <a:rPr lang="en-GB" sz="2800" b="1" dirty="0"/>
              <a:t>E: - </a:t>
            </a:r>
            <a:r>
              <a:rPr lang="en-GB" sz="2800" dirty="0"/>
              <a:t>God would </a:t>
            </a:r>
            <a:r>
              <a:rPr lang="en-GB" sz="2800" b="1" dirty="0"/>
              <a:t>protect and guide the Jewish people.</a:t>
            </a:r>
          </a:p>
          <a:p>
            <a:r>
              <a:rPr lang="en-GB" sz="2800" dirty="0"/>
              <a:t>     - Jews </a:t>
            </a:r>
            <a:r>
              <a:rPr lang="en-GB" sz="2800" b="1" dirty="0"/>
              <a:t>remember this rescue from Egypt during Pesach.</a:t>
            </a:r>
          </a:p>
          <a:p>
            <a:endParaRPr lang="en-GB" sz="2800" dirty="0"/>
          </a:p>
          <a:p>
            <a:r>
              <a:rPr lang="en-GB" sz="2800" b="1" dirty="0"/>
              <a:t>P: </a:t>
            </a:r>
            <a:r>
              <a:rPr lang="en-GB" sz="2800" dirty="0"/>
              <a:t>The Israelites agreed to </a:t>
            </a:r>
            <a:r>
              <a:rPr lang="en-GB" sz="2800" b="1" dirty="0"/>
              <a:t>obey God’s laws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 </a:t>
            </a:r>
            <a:r>
              <a:rPr lang="en-GB" sz="2800" dirty="0"/>
              <a:t>At Mount Sinai, </a:t>
            </a:r>
            <a:r>
              <a:rPr lang="en-GB" sz="2800" u="sng" dirty="0"/>
              <a:t>God gave Moses the Torah</a:t>
            </a:r>
            <a:r>
              <a:rPr lang="en-GB" sz="2800" dirty="0"/>
              <a:t>, including the </a:t>
            </a:r>
            <a:r>
              <a:rPr lang="en-GB" sz="2800" u="sng" dirty="0"/>
              <a:t>Ten Commandments and 613 mitzvot.</a:t>
            </a:r>
            <a:br>
              <a:rPr lang="en-GB" sz="2800" u="sng" dirty="0"/>
            </a:br>
            <a:r>
              <a:rPr lang="en-GB" sz="2800" b="1" dirty="0"/>
              <a:t>E: - </a:t>
            </a:r>
            <a:r>
              <a:rPr lang="en-GB" sz="2800" dirty="0"/>
              <a:t>The laws </a:t>
            </a:r>
            <a:r>
              <a:rPr lang="en-GB" sz="2800" b="1" u="sng" dirty="0"/>
              <a:t>guide Jewish worship, morality and daily life.</a:t>
            </a:r>
          </a:p>
          <a:p>
            <a:r>
              <a:rPr lang="en-GB" sz="2800" dirty="0"/>
              <a:t>     - Following the mitzvot </a:t>
            </a:r>
            <a:r>
              <a:rPr lang="en-GB" sz="2800" b="1" dirty="0"/>
              <a:t>helps Jews remain faithful to their covenant with God</a:t>
            </a:r>
            <a:r>
              <a:rPr lang="en-GB" sz="2800" dirty="0"/>
              <a:t>.</a:t>
            </a:r>
          </a:p>
          <a:p>
            <a:r>
              <a:rPr lang="en-GB" sz="2800" dirty="0"/>
              <a:t>     - First four Commandments are on good relationship with God</a:t>
            </a:r>
            <a:br>
              <a:rPr lang="en-GB" sz="2800" dirty="0"/>
            </a:br>
            <a:r>
              <a:rPr lang="en-GB" sz="2800" dirty="0"/>
              <a:t>     - Next six Commandments are on good relationship with other humans</a:t>
            </a:r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549273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8AB50-1F2C-5F1F-90E9-97ED63B5C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5CD5-2D2C-8EA3-BEC8-094805D4CC22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Covenant with Moses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A4BDCC2-0671-99B1-0FE3-C5179ABFA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F9BF98-00A6-07BF-F494-F034F5E66D2E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Ten Commandments.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67CCD5-2CB8-C51A-4C70-611EA4336D7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3169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DAD74-7B2F-352C-B050-2EDF3BEDE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F3B5756-234A-AAD4-AAE6-2AA6E82D0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30EEC-5DF3-4414-9067-5E95EA74FB1F}"/>
              </a:ext>
            </a:extLst>
          </p:cNvPr>
          <p:cNvSpPr txBox="1"/>
          <p:nvPr/>
        </p:nvSpPr>
        <p:spPr>
          <a:xfrm>
            <a:off x="0" y="76200"/>
            <a:ext cx="121920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0" b="1" dirty="0"/>
              <a:t>P:</a:t>
            </a:r>
            <a:r>
              <a:rPr lang="en-GB" sz="2900" dirty="0"/>
              <a:t> The Ten Commandments are </a:t>
            </a:r>
            <a:r>
              <a:rPr lang="en-GB" sz="2900" b="1" dirty="0"/>
              <a:t>laws given by God to Moses at Mount Sinai.</a:t>
            </a:r>
            <a:br>
              <a:rPr lang="en-GB" sz="2900" b="1" dirty="0"/>
            </a:br>
            <a:r>
              <a:rPr lang="en-GB" sz="2900" b="1" dirty="0"/>
              <a:t>E: </a:t>
            </a:r>
            <a:r>
              <a:rPr lang="en-GB" sz="2900" dirty="0"/>
              <a:t>Form </a:t>
            </a:r>
            <a:r>
              <a:rPr lang="en-GB" sz="2900" u="sng" dirty="0"/>
              <a:t>part of the covenant with Moses </a:t>
            </a:r>
            <a:r>
              <a:rPr lang="en-GB" sz="2900" dirty="0"/>
              <a:t>and are </a:t>
            </a:r>
            <a:r>
              <a:rPr lang="en-GB" sz="2900" u="sng" dirty="0"/>
              <a:t>found in the book of Exodus.</a:t>
            </a:r>
            <a:br>
              <a:rPr lang="en-GB" sz="2900" dirty="0"/>
            </a:br>
            <a:r>
              <a:rPr lang="en-GB" sz="2900" b="1" dirty="0"/>
              <a:t>E: </a:t>
            </a:r>
            <a:r>
              <a:rPr lang="en-GB" sz="2900" dirty="0"/>
              <a:t>- The </a:t>
            </a:r>
            <a:r>
              <a:rPr lang="en-GB" sz="2900" b="1" dirty="0"/>
              <a:t>first four commandments </a:t>
            </a:r>
            <a:r>
              <a:rPr lang="en-GB" sz="2900" dirty="0"/>
              <a:t>focus on a </a:t>
            </a:r>
            <a:r>
              <a:rPr lang="en-GB" sz="2900" b="1" dirty="0"/>
              <a:t>Jew’s relationship with God</a:t>
            </a:r>
            <a:r>
              <a:rPr lang="en-GB" sz="2900" dirty="0"/>
              <a:t>.</a:t>
            </a:r>
          </a:p>
          <a:p>
            <a:r>
              <a:rPr lang="en-GB" sz="2900" dirty="0"/>
              <a:t>     - For example: </a:t>
            </a:r>
            <a:r>
              <a:rPr lang="en-GB" sz="2900" u="sng" dirty="0"/>
              <a:t>“You shall have no other gods before me” </a:t>
            </a:r>
            <a:endParaRPr lang="en-GB" sz="2900" dirty="0"/>
          </a:p>
          <a:p>
            <a:r>
              <a:rPr lang="en-GB" sz="2900" dirty="0"/>
              <a:t>     - They </a:t>
            </a:r>
            <a:r>
              <a:rPr lang="en-GB" sz="2900" b="1" dirty="0"/>
              <a:t>reinforce monotheism and worship of God.</a:t>
            </a:r>
          </a:p>
          <a:p>
            <a:endParaRPr lang="en-GB" sz="2900" b="1" dirty="0"/>
          </a:p>
          <a:p>
            <a:r>
              <a:rPr lang="en-GB" sz="2900" b="1" dirty="0"/>
              <a:t>P: </a:t>
            </a:r>
            <a:r>
              <a:rPr lang="en-GB" sz="2900" dirty="0"/>
              <a:t>The </a:t>
            </a:r>
            <a:r>
              <a:rPr lang="en-GB" sz="2900" b="1" dirty="0"/>
              <a:t>other six commandments</a:t>
            </a:r>
            <a:r>
              <a:rPr lang="en-GB" sz="2900" dirty="0"/>
              <a:t> guide how </a:t>
            </a:r>
            <a:r>
              <a:rPr lang="en-GB" sz="2900" b="1" dirty="0"/>
              <a:t>Jews should treat other people.</a:t>
            </a:r>
            <a:br>
              <a:rPr lang="en-GB" sz="2900" b="1" dirty="0"/>
            </a:br>
            <a:r>
              <a:rPr lang="en-GB" sz="2900" b="1" dirty="0"/>
              <a:t>E: </a:t>
            </a:r>
            <a:r>
              <a:rPr lang="en-GB" sz="2900" dirty="0"/>
              <a:t>Examples include </a:t>
            </a:r>
            <a:r>
              <a:rPr lang="en-GB" sz="2900" u="sng" dirty="0"/>
              <a:t>“Do not murder,” </a:t>
            </a:r>
            <a:r>
              <a:rPr lang="en-GB" sz="2900" dirty="0"/>
              <a:t>“Do not steal” and “Do not commit adultery.”</a:t>
            </a:r>
            <a:br>
              <a:rPr lang="en-GB" sz="2900" dirty="0"/>
            </a:br>
            <a:r>
              <a:rPr lang="en-GB" sz="2900" b="1" dirty="0"/>
              <a:t>E: </a:t>
            </a:r>
            <a:r>
              <a:rPr lang="en-GB" sz="2900" dirty="0"/>
              <a:t>- They </a:t>
            </a:r>
            <a:r>
              <a:rPr lang="en-GB" sz="2900" b="1" dirty="0"/>
              <a:t>promote respect, justice and honesty.</a:t>
            </a:r>
          </a:p>
          <a:p>
            <a:r>
              <a:rPr lang="en-GB" sz="2900" dirty="0"/>
              <a:t>     - They form the </a:t>
            </a:r>
            <a:r>
              <a:rPr lang="en-GB" sz="2900" b="1" dirty="0"/>
              <a:t>basis of Jewish moral and ethical behaviour.</a:t>
            </a:r>
          </a:p>
          <a:p>
            <a:r>
              <a:rPr lang="en-GB" sz="2900" dirty="0"/>
              <a:t>     - Expected to </a:t>
            </a:r>
            <a:r>
              <a:rPr lang="en-GB" sz="2900" b="1" dirty="0"/>
              <a:t>follow them as part of keeping their covenant with God.</a:t>
            </a:r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685657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B4AE-5E2D-4AF2-0687-F8C985A9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00A080F-CAAA-4A20-AC15-2FD2CEAC0952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Covenant with Moses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6F1290F-E35E-6E60-5E4A-5AD4799B9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E970BF-F4B5-165C-1F38-A3F96FA5609C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Ten Commandments are important in Judaism.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6E7D48-1EBE-46E6-3972-FD3029FDE9D0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954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6385-4FD2-8E01-771B-F63074108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D7707F1-B6C5-7EA6-52E4-C1F052C87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0742C8-09B9-D932-A0BF-1A1A525C558A}"/>
              </a:ext>
            </a:extLst>
          </p:cNvPr>
          <p:cNvSpPr txBox="1"/>
          <p:nvPr/>
        </p:nvSpPr>
        <p:spPr>
          <a:xfrm>
            <a:off x="0" y="76200"/>
            <a:ext cx="121920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Important because they were </a:t>
            </a:r>
            <a:r>
              <a:rPr lang="en-GB" b="1" dirty="0"/>
              <a:t>given by God to Moses at Mount Sinai as part of the covenant.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Exodus</a:t>
            </a:r>
            <a:r>
              <a:rPr lang="en-GB" b="1" dirty="0"/>
              <a:t>:</a:t>
            </a:r>
            <a:r>
              <a:rPr lang="en-GB" dirty="0"/>
              <a:t> God gave </a:t>
            </a:r>
            <a:r>
              <a:rPr lang="en-GB" u="sng" dirty="0"/>
              <a:t>Moses the commandments on stone tablets.</a:t>
            </a:r>
            <a:br>
              <a:rPr lang="en-GB" u="sng" dirty="0"/>
            </a:br>
            <a:r>
              <a:rPr lang="en-GB" b="1" dirty="0"/>
              <a:t>E: </a:t>
            </a:r>
            <a:r>
              <a:rPr lang="en-GB" dirty="0"/>
              <a:t>- They have </a:t>
            </a:r>
            <a:r>
              <a:rPr lang="en-GB" b="1" dirty="0"/>
              <a:t>divine authority</a:t>
            </a:r>
            <a:r>
              <a:rPr lang="en-GB" dirty="0"/>
              <a:t> because </a:t>
            </a:r>
            <a:r>
              <a:rPr lang="en-GB" b="1" dirty="0"/>
              <a:t>they come from God.</a:t>
            </a:r>
          </a:p>
          <a:p>
            <a:pPr lvl="0"/>
            <a:r>
              <a:rPr lang="en-GB" dirty="0"/>
              <a:t>      - Following them </a:t>
            </a:r>
            <a:r>
              <a:rPr lang="en-GB" b="1" dirty="0"/>
              <a:t>helps Jews remain faithful to the covenant with God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Helped Jews </a:t>
            </a:r>
            <a:r>
              <a:rPr lang="en-GB" b="1" dirty="0"/>
              <a:t>make ethical decisions.</a:t>
            </a:r>
          </a:p>
          <a:p>
            <a:pPr lvl="0"/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They are important because they </a:t>
            </a:r>
            <a:r>
              <a:rPr lang="en-GB" b="1" dirty="0"/>
              <a:t>teach Jews how to worship God properly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“You shall have no other gods before me.”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Reinforces </a:t>
            </a:r>
            <a:r>
              <a:rPr lang="en-GB" b="1" dirty="0"/>
              <a:t>monotheism</a:t>
            </a:r>
            <a:r>
              <a:rPr lang="en-GB" dirty="0"/>
              <a:t>: belief in one God.</a:t>
            </a:r>
          </a:p>
          <a:p>
            <a:pPr lvl="0"/>
            <a:r>
              <a:rPr lang="en-GB" dirty="0"/>
              <a:t>     - Encourages Jews to </a:t>
            </a:r>
            <a:r>
              <a:rPr lang="en-GB" b="1" dirty="0"/>
              <a:t>reject</a:t>
            </a:r>
            <a:r>
              <a:rPr lang="en-GB" dirty="0"/>
              <a:t> </a:t>
            </a:r>
            <a:r>
              <a:rPr lang="en-GB" b="1" dirty="0"/>
              <a:t>idolatry</a:t>
            </a:r>
            <a:r>
              <a:rPr lang="en-GB" dirty="0"/>
              <a:t> and </a:t>
            </a:r>
            <a:r>
              <a:rPr lang="en-GB" b="1" dirty="0"/>
              <a:t>remain loyal to God.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They are important because they guide </a:t>
            </a:r>
            <a:r>
              <a:rPr lang="en-GB" b="1" dirty="0"/>
              <a:t>Jewish daily life and worship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“Remember the Sabbath day and keep it holy.”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Encourages Jews to observe </a:t>
            </a:r>
            <a:r>
              <a:rPr lang="en-GB" b="1" dirty="0"/>
              <a:t>Shabbat</a:t>
            </a:r>
            <a:r>
              <a:rPr lang="en-GB" dirty="0"/>
              <a:t> through </a:t>
            </a:r>
            <a:r>
              <a:rPr lang="en-GB" b="1" dirty="0"/>
              <a:t>rest, worship and family time.</a:t>
            </a:r>
          </a:p>
          <a:p>
            <a:pPr lvl="0"/>
            <a:r>
              <a:rPr lang="en-GB" dirty="0"/>
              <a:t>     - Gives Jews practical </a:t>
            </a:r>
            <a:r>
              <a:rPr lang="en-GB" b="1" dirty="0"/>
              <a:t>guidance for living according to God’s will.</a:t>
            </a:r>
          </a:p>
          <a:p>
            <a:pPr lvl="0"/>
            <a:r>
              <a:rPr lang="en-GB" dirty="0"/>
              <a:t>     - Strengthens </a:t>
            </a:r>
            <a:r>
              <a:rPr lang="en-GB" b="1" dirty="0"/>
              <a:t>Jewish identity and faith.</a:t>
            </a:r>
          </a:p>
          <a:p>
            <a:pPr lvl="0"/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They are important because they </a:t>
            </a:r>
            <a:r>
              <a:rPr lang="en-GB" b="1" dirty="0"/>
              <a:t>teach Jews how to treat other people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“Do not steal” and “Do not murder.”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Promote </a:t>
            </a:r>
            <a:r>
              <a:rPr lang="en-GB" b="1" dirty="0"/>
              <a:t>respect, justice and peace</a:t>
            </a:r>
            <a:r>
              <a:rPr lang="en-GB" dirty="0"/>
              <a:t> within the community.</a:t>
            </a:r>
          </a:p>
          <a:p>
            <a:pPr lvl="0"/>
            <a:r>
              <a:rPr lang="en-GB" dirty="0"/>
              <a:t>     - </a:t>
            </a:r>
            <a:r>
              <a:rPr lang="en-GB" b="1" dirty="0"/>
              <a:t>Protect</a:t>
            </a:r>
            <a:r>
              <a:rPr lang="en-GB" dirty="0"/>
              <a:t> </a:t>
            </a:r>
            <a:r>
              <a:rPr lang="en-GB" b="1" dirty="0"/>
              <a:t>human life </a:t>
            </a:r>
            <a:r>
              <a:rPr lang="en-GB" dirty="0"/>
              <a:t>and property.</a:t>
            </a:r>
          </a:p>
          <a:p>
            <a:pPr lvl="0"/>
            <a:r>
              <a:rPr lang="en-GB" dirty="0"/>
              <a:t>     - Help Jews live morally and </a:t>
            </a:r>
            <a:r>
              <a:rPr lang="en-GB" sz="2000" b="1" dirty="0"/>
              <a:t>build a fair society.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42566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B6F98-41D3-E4F8-FE30-C1BCAA18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5C3210-43DA-F8CC-26F5-CE46FED3155F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Covenant with Moses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C874AE8-5038-3071-83FB-75F24ACCF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55AA24-D6CB-CCB5-EA39-B0F175C9F339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Mosaic Covenant is important in Judaism.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CFB87B-2CFA-E3D8-7923-9F8B3017B4D9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043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FFA99-ED16-2421-5EAA-608ADDBF0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EC3D1083-759A-8D74-2D1A-D5DD676E7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806A3F-B082-01F6-C89B-96A7FB511964}"/>
              </a:ext>
            </a:extLst>
          </p:cNvPr>
          <p:cNvSpPr txBox="1"/>
          <p:nvPr/>
        </p:nvSpPr>
        <p:spPr>
          <a:xfrm>
            <a:off x="0" y="76200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It established a </a:t>
            </a:r>
            <a:r>
              <a:rPr lang="en-GB" b="1" dirty="0"/>
              <a:t>special relationship between God and the Israelites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At </a:t>
            </a:r>
            <a:r>
              <a:rPr lang="en-GB" u="sng" dirty="0"/>
              <a:t>Mount Sinai</a:t>
            </a:r>
            <a:r>
              <a:rPr lang="en-GB" dirty="0"/>
              <a:t>, God </a:t>
            </a:r>
            <a:r>
              <a:rPr lang="en-GB" u="sng" dirty="0"/>
              <a:t>reaffirmed that the Israelites were his chosen people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God promised to </a:t>
            </a:r>
            <a:r>
              <a:rPr lang="en-GB" b="1" dirty="0"/>
              <a:t>guide and protect</a:t>
            </a:r>
            <a:r>
              <a:rPr lang="en-GB" dirty="0"/>
              <a:t> them.</a:t>
            </a:r>
          </a:p>
          <a:p>
            <a:pPr lvl="0"/>
            <a:r>
              <a:rPr lang="en-GB" dirty="0"/>
              <a:t>     - The Israelites </a:t>
            </a:r>
            <a:r>
              <a:rPr lang="en-GB" b="1" dirty="0"/>
              <a:t>agreed to remain faithful to God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</a:t>
            </a:r>
            <a:r>
              <a:rPr lang="en-GB" b="1" dirty="0"/>
              <a:t>Strengthened Jewish identity </a:t>
            </a:r>
            <a:r>
              <a:rPr lang="en-GB" dirty="0"/>
              <a:t>as a people in covenant with God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It is important because God gave Moses the </a:t>
            </a:r>
            <a:r>
              <a:rPr lang="en-GB" b="1" dirty="0"/>
              <a:t>Torah and Ten Commandments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The </a:t>
            </a:r>
            <a:r>
              <a:rPr lang="en-GB" u="sng" dirty="0"/>
              <a:t>covenant included the 613 mitzvot</a:t>
            </a:r>
            <a:r>
              <a:rPr lang="en-GB" dirty="0"/>
              <a:t>, which Jews are expected to follow.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Guides Jewish </a:t>
            </a:r>
            <a:r>
              <a:rPr lang="en-GB" b="1" dirty="0"/>
              <a:t>worship, morality and daily life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Following the mitzvot </a:t>
            </a:r>
            <a:r>
              <a:rPr lang="en-GB" b="1" dirty="0"/>
              <a:t>helps Jews keep the covenant.</a:t>
            </a:r>
          </a:p>
          <a:p>
            <a:pPr lvl="0"/>
            <a:r>
              <a:rPr lang="en-GB" b="1" dirty="0"/>
              <a:t>     - Helps Jews build a fair society.</a:t>
            </a:r>
          </a:p>
          <a:p>
            <a:pPr lvl="0"/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The Mosaic Covenant is important because it is where </a:t>
            </a:r>
            <a:r>
              <a:rPr lang="en-GB" b="1" dirty="0"/>
              <a:t>God freed the Israelites from Egypt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Exodus: </a:t>
            </a:r>
            <a:r>
              <a:rPr lang="en-GB" u="sng" dirty="0"/>
              <a:t>God chose Moses to free the Israelites from slavery</a:t>
            </a:r>
            <a:r>
              <a:rPr lang="en-GB" dirty="0"/>
              <a:t> and lead them towards the </a:t>
            </a:r>
            <a:r>
              <a:rPr lang="en-GB" u="sng" dirty="0"/>
              <a:t>Promised Land.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Shows God keeping his </a:t>
            </a:r>
            <a:r>
              <a:rPr lang="en-GB" b="1" dirty="0"/>
              <a:t>promise to protect his people.</a:t>
            </a:r>
          </a:p>
          <a:p>
            <a:pPr lvl="0"/>
            <a:r>
              <a:rPr lang="en-GB" dirty="0"/>
              <a:t>      - Reminds Jews to </a:t>
            </a:r>
            <a:r>
              <a:rPr lang="en-GB" b="1" dirty="0"/>
              <a:t>trust in God during difficult times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 covenant is important because it gives Jews </a:t>
            </a:r>
            <a:r>
              <a:rPr lang="en-GB" b="1" dirty="0"/>
              <a:t>responsibility for their actions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The </a:t>
            </a:r>
            <a:r>
              <a:rPr lang="en-GB" u="sng" dirty="0"/>
              <a:t>Mosaic Covenant involves the Israelites obeying God’s laws.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Following the </a:t>
            </a:r>
            <a:r>
              <a:rPr lang="en-GB" b="1" dirty="0"/>
              <a:t>mitzvot means living according to God’s will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Disobeying them means breaking the covenant.</a:t>
            </a:r>
          </a:p>
          <a:p>
            <a:pPr lvl="0"/>
            <a:r>
              <a:rPr lang="en-GB" dirty="0"/>
              <a:t>      - </a:t>
            </a:r>
            <a:r>
              <a:rPr lang="en-GB" b="1" dirty="0"/>
              <a:t>Encourages Jews to live faithfully and morally.</a:t>
            </a:r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69513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187A7-C4AE-3973-93E5-3944127BE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533BCC9-16F9-5559-B2F8-7D8C1762B8E9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The Covenant with Moses 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0E03E71-AA08-15DA-6EF6-7A3198E69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0C842E-697F-0EE6-3392-F96A7AA58ABE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”All Jews should keep the Ten Commandments”. Discuss [15]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B5B6CC-BFB4-39BB-BE6C-B1B2719BAA5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694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2F59-C7A5-11F6-E75B-EFBD561A2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E1FE5EE-2331-CF3F-CFDB-0236BB12A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B3821F-3884-DCB5-E558-DE060E7BB039}"/>
              </a:ext>
            </a:extLst>
          </p:cNvPr>
          <p:cNvSpPr txBox="1"/>
          <p:nvPr/>
        </p:nvSpPr>
        <p:spPr>
          <a:xfrm>
            <a:off x="0" y="0"/>
            <a:ext cx="12192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</a:t>
            </a:r>
            <a:r>
              <a:rPr lang="en-GB" b="1" dirty="0"/>
              <a:t>Many Jews agree:</a:t>
            </a:r>
            <a:r>
              <a:rPr lang="en-GB" dirty="0"/>
              <a:t> the Ten Commandments were </a:t>
            </a:r>
            <a:r>
              <a:rPr lang="en-GB" b="1" dirty="0"/>
              <a:t>given by God to Moses at Mount Sinai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Exodus</a:t>
            </a:r>
            <a:r>
              <a:rPr lang="en-GB" b="1" dirty="0"/>
              <a:t>:</a:t>
            </a:r>
            <a:r>
              <a:rPr lang="en-GB" dirty="0"/>
              <a:t> God gave Moses the commandments as part of the </a:t>
            </a:r>
            <a:r>
              <a:rPr lang="en-GB" u="sng" dirty="0"/>
              <a:t>Mosaic Covenant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They have </a:t>
            </a:r>
            <a:r>
              <a:rPr lang="en-GB" b="1" dirty="0"/>
              <a:t>divine authority</a:t>
            </a:r>
            <a:r>
              <a:rPr lang="en-GB" dirty="0"/>
              <a:t> because they </a:t>
            </a:r>
            <a:r>
              <a:rPr lang="en-GB" b="1" dirty="0"/>
              <a:t>come from God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Keeping them shows </a:t>
            </a:r>
            <a:r>
              <a:rPr lang="en-GB" b="1" dirty="0"/>
              <a:t>loyalty to the covenant.</a:t>
            </a:r>
            <a:br>
              <a:rPr lang="en-GB" dirty="0"/>
            </a:br>
            <a:r>
              <a:rPr lang="en-GB" b="1" dirty="0"/>
              <a:t>L:</a:t>
            </a:r>
            <a:r>
              <a:rPr lang="en-GB" dirty="0"/>
              <a:t> Therefore, all Jews should keep the Ten Commandments because </a:t>
            </a:r>
            <a:r>
              <a:rPr lang="en-GB" b="1" dirty="0"/>
              <a:t>they are God-given laws.</a:t>
            </a:r>
          </a:p>
          <a:p>
            <a:pPr lvl="0"/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</a:t>
            </a:r>
            <a:r>
              <a:rPr lang="en-GB" b="1" dirty="0"/>
              <a:t>Some Jews disagree:</a:t>
            </a:r>
            <a:r>
              <a:rPr lang="en-GB" dirty="0"/>
              <a:t> </a:t>
            </a:r>
            <a:r>
              <a:rPr lang="en-GB" b="1" dirty="0"/>
              <a:t>commandments sometimes need to be broke</a:t>
            </a:r>
            <a:r>
              <a:rPr lang="en-GB" dirty="0"/>
              <a:t>n.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Pikuach Nefesh </a:t>
            </a:r>
            <a:r>
              <a:rPr lang="en-GB" dirty="0"/>
              <a:t>teaches that </a:t>
            </a:r>
            <a:r>
              <a:rPr lang="en-GB" u="sng" dirty="0"/>
              <a:t>saving human life overrides almost all other Jewish laws.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For example, </a:t>
            </a:r>
            <a:r>
              <a:rPr lang="en-GB" b="1" u="sng" dirty="0"/>
              <a:t>Shabbat may be broken to save someone’s life.</a:t>
            </a:r>
          </a:p>
          <a:p>
            <a:pPr lvl="0"/>
            <a:r>
              <a:rPr lang="en-GB" dirty="0"/>
              <a:t>     - Shows that </a:t>
            </a:r>
            <a:r>
              <a:rPr lang="en-GB" b="1" dirty="0"/>
              <a:t>protecting life can be more important </a:t>
            </a:r>
            <a:r>
              <a:rPr lang="en-GB" dirty="0"/>
              <a:t>than following a commandment all the time.</a:t>
            </a:r>
            <a:br>
              <a:rPr lang="en-GB" dirty="0"/>
            </a:br>
            <a:r>
              <a:rPr lang="en-GB" b="1" dirty="0"/>
              <a:t>L:</a:t>
            </a:r>
            <a:r>
              <a:rPr lang="en-GB" dirty="0"/>
              <a:t> Therefore, Jews may sometimes be </a:t>
            </a:r>
            <a:r>
              <a:rPr lang="en-GB" b="1" dirty="0"/>
              <a:t>justified in not following a commandment.</a:t>
            </a:r>
          </a:p>
          <a:p>
            <a:pPr lvl="0"/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</a:t>
            </a:r>
            <a:r>
              <a:rPr lang="en-GB" b="1" dirty="0"/>
              <a:t>Many Jews agree:</a:t>
            </a:r>
            <a:r>
              <a:rPr lang="en-GB" dirty="0"/>
              <a:t> the commandments give essential </a:t>
            </a:r>
            <a:r>
              <a:rPr lang="en-GB" b="1" dirty="0"/>
              <a:t>moral and religious guidance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“</a:t>
            </a:r>
            <a:r>
              <a:rPr lang="en-GB" u="sng" dirty="0"/>
              <a:t>Do not murder</a:t>
            </a:r>
            <a:r>
              <a:rPr lang="en-GB" dirty="0"/>
              <a:t>,” “</a:t>
            </a:r>
            <a:r>
              <a:rPr lang="en-GB" u="sng" dirty="0"/>
              <a:t>Do not steal</a:t>
            </a:r>
            <a:r>
              <a:rPr lang="en-GB" dirty="0"/>
              <a:t>” and “</a:t>
            </a:r>
            <a:r>
              <a:rPr lang="en-GB" u="sng" dirty="0"/>
              <a:t>You shall have no other gods before me</a:t>
            </a:r>
            <a:r>
              <a:rPr lang="en-GB" dirty="0"/>
              <a:t>.”</a:t>
            </a:r>
            <a:br>
              <a:rPr lang="en-GB" dirty="0"/>
            </a:br>
            <a:r>
              <a:rPr lang="en-GB" b="1" dirty="0"/>
              <a:t>E: - Teach Jews how to treat God and other people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Promote </a:t>
            </a:r>
            <a:r>
              <a:rPr lang="en-GB" b="1" dirty="0"/>
              <a:t>monotheism, justice and respect for life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 </a:t>
            </a:r>
            <a:r>
              <a:rPr lang="en-GB" b="1" dirty="0"/>
              <a:t>create a moral and peaceful community.</a:t>
            </a:r>
            <a:br>
              <a:rPr lang="en-GB" b="1" dirty="0"/>
            </a:br>
            <a:r>
              <a:rPr lang="en-GB" b="1" dirty="0"/>
              <a:t>L:</a:t>
            </a:r>
            <a:r>
              <a:rPr lang="en-GB" dirty="0"/>
              <a:t> Therefore, all Jews should keep them because they remain </a:t>
            </a:r>
            <a:r>
              <a:rPr lang="en-GB" b="1" dirty="0"/>
              <a:t>relevant to Jewish life today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</a:t>
            </a:r>
            <a:r>
              <a:rPr lang="en-GB" b="1" dirty="0"/>
              <a:t>Some Reform Jews may disagree:</a:t>
            </a:r>
            <a:r>
              <a:rPr lang="en-GB" dirty="0"/>
              <a:t> Jewish laws should be </a:t>
            </a:r>
            <a:r>
              <a:rPr lang="en-GB" b="1" dirty="0"/>
              <a:t>interpreted for modern life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Reform Judaism </a:t>
            </a:r>
            <a:r>
              <a:rPr lang="en-GB" dirty="0"/>
              <a:t>does </a:t>
            </a:r>
            <a:r>
              <a:rPr lang="en-GB" u="sng" dirty="0"/>
              <a:t>not always interpret the Torah and its laws in the same literal way as Orthodox Judaism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should use </a:t>
            </a:r>
            <a:r>
              <a:rPr lang="en-GB" b="1" dirty="0"/>
              <a:t>reason and Jewish teaching </a:t>
            </a:r>
            <a:r>
              <a:rPr lang="en-GB" dirty="0"/>
              <a:t>when </a:t>
            </a:r>
            <a:r>
              <a:rPr lang="en-GB" b="1" dirty="0"/>
              <a:t>deciding how commandments apply today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This allows Jewish practice to </a:t>
            </a:r>
            <a:r>
              <a:rPr lang="en-GB" b="1" dirty="0"/>
              <a:t>respond to changing circumstances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L:</a:t>
            </a:r>
            <a:r>
              <a:rPr lang="en-GB" dirty="0"/>
              <a:t> Therefore, not every Jew must necessarily apply every commandment in exactly the same way.</a:t>
            </a:r>
          </a:p>
          <a:p>
            <a:r>
              <a:rPr lang="en-GB" b="1" dirty="0"/>
              <a:t>In conclusion, the strongest argument is …. Because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185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84305-1FE8-40DB-E1F4-2EAA89F7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620631-9A90-6C62-BF79-10B42254D8A2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The Sanctity of Life and Pikuach Nefesh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09F5DC-E48D-9345-3378-64D0545CA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EDFFE9-4E5C-FD7F-6218-E7C5BE3DEFE4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teachings of Judaism regarding the sanctity of life.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413948-B2D5-DDC5-37D4-CB21A3600EDF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474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176C0-0908-90C4-F108-041F4341E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E43CE483-A0FC-D87C-0079-B7D151A5E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12BFE-B923-787C-2651-9A642818A21E}"/>
              </a:ext>
            </a:extLst>
          </p:cNvPr>
          <p:cNvSpPr txBox="1"/>
          <p:nvPr/>
        </p:nvSpPr>
        <p:spPr>
          <a:xfrm>
            <a:off x="0" y="76200"/>
            <a:ext cx="12192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P: </a:t>
            </a:r>
            <a:r>
              <a:rPr lang="en-GB" sz="3200" dirty="0"/>
              <a:t>Jews believe all human life is sacred because it is </a:t>
            </a:r>
            <a:r>
              <a:rPr lang="en-GB" sz="3200" b="1" dirty="0"/>
              <a:t>created by God</a:t>
            </a:r>
            <a:r>
              <a:rPr lang="en-GB" sz="3200" dirty="0"/>
              <a:t>.</a:t>
            </a:r>
            <a:br>
              <a:rPr lang="en-GB" sz="3200" dirty="0"/>
            </a:br>
            <a:r>
              <a:rPr lang="en-GB" sz="3200" b="1" dirty="0"/>
              <a:t>E: Genesis</a:t>
            </a:r>
            <a:r>
              <a:rPr lang="en-GB" sz="3200" dirty="0"/>
              <a:t>: Humans are created </a:t>
            </a:r>
            <a:r>
              <a:rPr lang="en-GB" sz="3200" b="1" dirty="0"/>
              <a:t>“in the image of God.”</a:t>
            </a:r>
            <a:br>
              <a:rPr lang="en-GB" sz="3200" dirty="0"/>
            </a:br>
            <a:r>
              <a:rPr lang="en-GB" sz="3200" dirty="0"/>
              <a:t>E: - Every </a:t>
            </a:r>
            <a:r>
              <a:rPr lang="en-GB" sz="3200" b="1" dirty="0"/>
              <a:t>person has equal dignity and value</a:t>
            </a:r>
            <a:r>
              <a:rPr lang="en-GB" sz="3200" dirty="0"/>
              <a:t>.</a:t>
            </a:r>
          </a:p>
          <a:p>
            <a:r>
              <a:rPr lang="en-GB" sz="3200" dirty="0"/>
              <a:t>     - </a:t>
            </a:r>
            <a:r>
              <a:rPr lang="en-GB" sz="3200" b="1" dirty="0"/>
              <a:t>Human life is a gift and should be protected </a:t>
            </a:r>
          </a:p>
          <a:p>
            <a:r>
              <a:rPr lang="en-GB" sz="3200" b="1" dirty="0"/>
              <a:t>     </a:t>
            </a:r>
            <a:r>
              <a:rPr lang="en-GB" sz="3200" dirty="0"/>
              <a:t>- </a:t>
            </a:r>
            <a:r>
              <a:rPr lang="en-GB" sz="3200" b="1" dirty="0"/>
              <a:t>God is the giver of life</a:t>
            </a:r>
            <a:r>
              <a:rPr lang="en-GB" sz="3200" dirty="0"/>
              <a:t>, so life </a:t>
            </a:r>
            <a:r>
              <a:rPr lang="en-GB" sz="3200" b="1" dirty="0"/>
              <a:t>ultimately belongs to God</a:t>
            </a:r>
            <a:r>
              <a:rPr lang="en-GB" sz="3200" dirty="0"/>
              <a:t>.</a:t>
            </a:r>
          </a:p>
          <a:p>
            <a:endParaRPr lang="en-GB" sz="3200" dirty="0"/>
          </a:p>
          <a:p>
            <a:r>
              <a:rPr lang="en-GB" sz="3200" dirty="0"/>
              <a:t>P: As life is sacred, they believe you can </a:t>
            </a:r>
            <a:r>
              <a:rPr lang="en-GB" sz="3200" b="1" dirty="0"/>
              <a:t>break the Mitzvot in order to save a life.</a:t>
            </a:r>
          </a:p>
          <a:p>
            <a:r>
              <a:rPr lang="en-GB" sz="3200" dirty="0"/>
              <a:t>E: </a:t>
            </a:r>
            <a:r>
              <a:rPr lang="en-GB" sz="3200" u="sng" dirty="0"/>
              <a:t>Pikuach Nefesh</a:t>
            </a:r>
            <a:r>
              <a:rPr lang="en-GB" sz="3200" dirty="0"/>
              <a:t>: </a:t>
            </a:r>
            <a:r>
              <a:rPr lang="en-GB" sz="3200" u="sng" dirty="0"/>
              <a:t>Setting aside mitzvot in order to save a life.  </a:t>
            </a:r>
            <a:br>
              <a:rPr lang="en-GB" sz="3200" dirty="0"/>
            </a:br>
            <a:r>
              <a:rPr lang="en-GB" sz="3200" dirty="0"/>
              <a:t>E: - </a:t>
            </a:r>
            <a:r>
              <a:rPr lang="en-GB" sz="3200" b="1" dirty="0"/>
              <a:t>Almost all Mitzvot can be broken to save a life</a:t>
            </a:r>
            <a:r>
              <a:rPr lang="en-GB" sz="3200" dirty="0"/>
              <a:t>. </a:t>
            </a:r>
            <a:br>
              <a:rPr lang="en-GB" sz="3200" dirty="0"/>
            </a:br>
            <a:r>
              <a:rPr lang="en-GB" sz="3200" dirty="0"/>
              <a:t>        </a:t>
            </a:r>
            <a:r>
              <a:rPr lang="en-GB" sz="2800" dirty="0"/>
              <a:t>(except adultery, idolatry &amp; incest)</a:t>
            </a:r>
            <a:endParaRPr lang="en-GB" sz="4400" dirty="0"/>
          </a:p>
          <a:p>
            <a:r>
              <a:rPr lang="en-GB" sz="2400" dirty="0"/>
              <a:t>      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For example, a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doctor can break the Sabbath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order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 save a </a:t>
            </a:r>
          </a:p>
          <a:p>
            <a:r>
              <a:rPr lang="en-GB" sz="3200" b="1" dirty="0">
                <a:solidFill>
                  <a:prstClr val="black"/>
                </a:solidFill>
                <a:latin typeface="Aptos" panose="02110004020202020204"/>
              </a:rPr>
              <a:t>        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life.</a:t>
            </a:r>
            <a:br>
              <a:rPr lang="en-GB" sz="2400" dirty="0"/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209445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2E36D-C65C-4F95-3705-07D6D0A0D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7D3A3B-35CF-62FA-E85B-EDC13150BA78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The Sanctity of Life and Pikuach Nefesh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89ED03B-D264-6671-1129-A99F5BC3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E69DF1-9604-85AA-42F5-DB783001DB2D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beliefs about Pikuach Nefesh in Judaism.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F8822F-15AC-8792-B89D-7E1C6C93C25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3091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E1E23-9F39-2AED-3165-6956689FF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E0E4467-3218-6ADC-BEF4-83B9B985D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402592-70D9-7000-6ED8-7FC5EBA368B3}"/>
              </a:ext>
            </a:extLst>
          </p:cNvPr>
          <p:cNvSpPr txBox="1"/>
          <p:nvPr/>
        </p:nvSpPr>
        <p:spPr>
          <a:xfrm>
            <a:off x="0" y="0"/>
            <a:ext cx="12192000" cy="718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P:</a:t>
            </a:r>
            <a:r>
              <a:rPr lang="en-GB" sz="2000" dirty="0"/>
              <a:t> Pikuach Nefesh is the Jewish belief in </a:t>
            </a:r>
            <a:r>
              <a:rPr lang="en-GB" sz="2000" b="1" dirty="0"/>
              <a:t>setting aside mitzvot to save a life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A </a:t>
            </a:r>
            <a:r>
              <a:rPr lang="en-GB" sz="2000" u="sng" dirty="0"/>
              <a:t>doctor can break Shabbat to save someone’s life.</a:t>
            </a:r>
          </a:p>
          <a:p>
            <a:pPr lvl="0"/>
            <a:r>
              <a:rPr lang="en-GB" sz="2000" dirty="0"/>
              <a:t>      - A </a:t>
            </a:r>
            <a:r>
              <a:rPr lang="en-GB" sz="2000" u="sng" dirty="0"/>
              <a:t>starving Jew </a:t>
            </a:r>
            <a:r>
              <a:rPr lang="en-GB" sz="2000" dirty="0"/>
              <a:t>may </a:t>
            </a:r>
            <a:r>
              <a:rPr lang="en-GB" sz="2000" u="sng" dirty="0"/>
              <a:t>eat non-kosher food </a:t>
            </a:r>
            <a:r>
              <a:rPr lang="en-GB" sz="2000" dirty="0"/>
              <a:t>if necessary.</a:t>
            </a:r>
          </a:p>
          <a:p>
            <a:r>
              <a:rPr lang="en-GB" sz="2000" b="1" dirty="0"/>
              <a:t>E: - </a:t>
            </a:r>
            <a:r>
              <a:rPr lang="en-GB" sz="2000" b="1" u="sng" dirty="0"/>
              <a:t>Talmud: Jews should “live by” the Torah, not die by it.</a:t>
            </a:r>
            <a:br>
              <a:rPr lang="en-GB" sz="2000" b="1" u="sng" dirty="0"/>
            </a:br>
            <a:r>
              <a:rPr lang="en-GB" sz="2000" dirty="0"/>
              <a:t>     - Shows that </a:t>
            </a:r>
            <a:r>
              <a:rPr lang="en-GB" sz="2000" b="1" dirty="0"/>
              <a:t>saving life takes priority</a:t>
            </a:r>
            <a:r>
              <a:rPr lang="en-GB" sz="2000" dirty="0"/>
              <a:t> over most religious laws.</a:t>
            </a:r>
          </a:p>
          <a:p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Jews believe in </a:t>
            </a:r>
            <a:r>
              <a:rPr lang="en-GB" sz="2000" b="1" dirty="0"/>
              <a:t>Pikuach Nefesh because they believe human life is sacred. 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- </a:t>
            </a:r>
            <a:r>
              <a:rPr lang="en-GB" sz="2000" u="sng" dirty="0"/>
              <a:t>Genesis creation account: </a:t>
            </a:r>
            <a:r>
              <a:rPr lang="en-GB" sz="2000" dirty="0"/>
              <a:t>Humans are made </a:t>
            </a:r>
            <a:r>
              <a:rPr lang="en-GB" sz="2000" u="sng" dirty="0"/>
              <a:t>“in the image of God.”</a:t>
            </a:r>
            <a:br>
              <a:rPr lang="en-GB" sz="2000" u="sng" dirty="0"/>
            </a:br>
            <a:r>
              <a:rPr lang="en-GB" sz="2000" b="1" dirty="0"/>
              <a:t>     - </a:t>
            </a:r>
            <a:r>
              <a:rPr lang="en-GB" sz="2000" u="sng" dirty="0"/>
              <a:t>Genesis creation account: God Breaths into Adam's nostrils </a:t>
            </a:r>
            <a:r>
              <a:rPr lang="en-GB" sz="2000" b="1" u="sng" dirty="0"/>
              <a:t>(Gives Adam a soul)</a:t>
            </a:r>
            <a:br>
              <a:rPr lang="en-GB" sz="2000" dirty="0"/>
            </a:br>
            <a:r>
              <a:rPr lang="en-GB" sz="2000" b="1" dirty="0"/>
              <a:t>E: - God created life</a:t>
            </a:r>
            <a:r>
              <a:rPr lang="en-GB" sz="2000" dirty="0"/>
              <a:t>; therefore, </a:t>
            </a:r>
            <a:r>
              <a:rPr lang="en-GB" sz="2000" b="1" dirty="0"/>
              <a:t>human life is sacred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Every person has </a:t>
            </a:r>
            <a:r>
              <a:rPr lang="en-GB" sz="2000" b="1" dirty="0"/>
              <a:t>equal dignity and value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dirty="0"/>
              <a:t>     - </a:t>
            </a:r>
            <a:r>
              <a:rPr lang="en-GB" sz="2000" b="1" dirty="0"/>
              <a:t>Life belongs to God </a:t>
            </a:r>
            <a:r>
              <a:rPr lang="en-GB" sz="2000" dirty="0"/>
              <a:t>and is a</a:t>
            </a:r>
            <a:r>
              <a:rPr lang="en-GB" sz="2000" b="1" dirty="0"/>
              <a:t> gift from God</a:t>
            </a:r>
          </a:p>
          <a:p>
            <a:endParaRPr lang="en-GB" sz="2000" dirty="0"/>
          </a:p>
          <a:p>
            <a:r>
              <a:rPr lang="en-GB" sz="2000" b="1" dirty="0"/>
              <a:t>P: </a:t>
            </a:r>
            <a:r>
              <a:rPr lang="en-GB" sz="2000" dirty="0"/>
              <a:t>Pikuach Nefesh has </a:t>
            </a:r>
            <a:r>
              <a:rPr lang="en-GB" sz="2000" b="1" dirty="0"/>
              <a:t>limits</a:t>
            </a:r>
            <a:r>
              <a:rPr lang="en-GB" sz="2000" dirty="0"/>
              <a:t> because </a:t>
            </a:r>
            <a:r>
              <a:rPr lang="en-GB" sz="2000" b="1" dirty="0"/>
              <a:t>not all mitzvot can be broken</a:t>
            </a:r>
            <a:br>
              <a:rPr lang="en-GB" sz="2000" b="1" dirty="0"/>
            </a:br>
            <a:r>
              <a:rPr lang="en-GB" sz="2000" b="1" dirty="0"/>
              <a:t>E: </a:t>
            </a:r>
            <a:r>
              <a:rPr lang="en-GB" sz="2000" dirty="0"/>
              <a:t>Jews </a:t>
            </a:r>
            <a:r>
              <a:rPr lang="en-GB" sz="2000" u="sng" dirty="0"/>
              <a:t>cannot</a:t>
            </a:r>
            <a:r>
              <a:rPr lang="en-GB" sz="2000" dirty="0"/>
              <a:t> </a:t>
            </a:r>
            <a:r>
              <a:rPr lang="en-GB" sz="2000" u="sng" dirty="0"/>
              <a:t>break certain serious mitzvot</a:t>
            </a:r>
            <a:r>
              <a:rPr lang="en-GB" sz="2000" dirty="0"/>
              <a:t>, such as </a:t>
            </a:r>
            <a:r>
              <a:rPr lang="en-GB" sz="2000" u="sng" dirty="0"/>
              <a:t>idolatry, adultery and incest</a:t>
            </a:r>
            <a:r>
              <a:rPr lang="en-GB" sz="2000" dirty="0"/>
              <a:t>, </a:t>
            </a:r>
            <a:r>
              <a:rPr lang="en-GB" sz="2000" u="sng" dirty="0"/>
              <a:t>to save a life.</a:t>
            </a:r>
            <a:br>
              <a:rPr lang="en-GB" sz="2000" u="sng" dirty="0"/>
            </a:br>
            <a:r>
              <a:rPr lang="en-GB" sz="2000" b="1" dirty="0"/>
              <a:t>E: </a:t>
            </a:r>
            <a:r>
              <a:rPr lang="en-GB" sz="2000" dirty="0"/>
              <a:t>While Jews prioritise saving life, they still believe </a:t>
            </a:r>
            <a:r>
              <a:rPr lang="en-GB" sz="2000" b="1" dirty="0"/>
              <a:t>certain serious moral laws given by God should never be broken.</a:t>
            </a:r>
          </a:p>
          <a:p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Pikuach Nefesh </a:t>
            </a:r>
            <a:r>
              <a:rPr lang="en-GB" sz="2000" b="1" dirty="0"/>
              <a:t>does NOT mean </a:t>
            </a:r>
            <a:r>
              <a:rPr lang="en-GB" sz="2000" dirty="0"/>
              <a:t>you can </a:t>
            </a:r>
            <a:r>
              <a:rPr lang="en-GB" sz="2000" b="1" dirty="0"/>
              <a:t>save your own life at the cost of someone else's.</a:t>
            </a:r>
            <a:br>
              <a:rPr lang="en-GB" sz="2000" b="1" dirty="0"/>
            </a:br>
            <a:r>
              <a:rPr lang="en-GB" sz="2000" b="1" dirty="0"/>
              <a:t>E:</a:t>
            </a:r>
            <a:r>
              <a:rPr lang="en-GB" sz="2000" dirty="0"/>
              <a:t> If someone needs a </a:t>
            </a:r>
            <a:r>
              <a:rPr lang="en-GB" sz="2000" u="sng" dirty="0"/>
              <a:t>heart transplan</a:t>
            </a:r>
            <a:r>
              <a:rPr lang="en-GB" sz="2000" dirty="0"/>
              <a:t>t, they can </a:t>
            </a:r>
            <a:r>
              <a:rPr lang="en-GB" sz="2000" u="sng" dirty="0"/>
              <a:t>NOT</a:t>
            </a:r>
            <a:r>
              <a:rPr lang="en-GB" sz="2000" dirty="0"/>
              <a:t> </a:t>
            </a:r>
            <a:r>
              <a:rPr lang="en-GB" sz="2000" u="sng" dirty="0"/>
              <a:t>kill and take someone else's life to save their life</a:t>
            </a:r>
            <a:r>
              <a:rPr lang="en-GB" sz="2000" dirty="0"/>
              <a:t>.</a:t>
            </a:r>
          </a:p>
          <a:p>
            <a:r>
              <a:rPr lang="en-GB" sz="2000" b="1" dirty="0"/>
              <a:t>E: - All human life is valuable </a:t>
            </a:r>
            <a:br>
              <a:rPr lang="en-GB" sz="2000" b="1" dirty="0"/>
            </a:br>
            <a:r>
              <a:rPr lang="en-GB" sz="2000" b="1" dirty="0"/>
              <a:t>     - </a:t>
            </a:r>
            <a:r>
              <a:rPr lang="en-GB" sz="2000" dirty="0"/>
              <a:t>Jews can </a:t>
            </a:r>
            <a:r>
              <a:rPr lang="en-GB" sz="2000" b="1" dirty="0"/>
              <a:t>defend themselves from harm</a:t>
            </a:r>
            <a:r>
              <a:rPr lang="en-GB" sz="2000" dirty="0"/>
              <a:t> in </a:t>
            </a:r>
            <a:r>
              <a:rPr lang="en-GB" sz="2000" b="1" dirty="0"/>
              <a:t>certain situations</a:t>
            </a:r>
            <a:r>
              <a:rPr lang="en-GB" sz="2000" dirty="0"/>
              <a:t>, even if that means someone else dying.  </a:t>
            </a:r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248393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A4472-22B6-9DAE-631C-3448A5515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A8BD97D-CBB3-B04B-7650-726E530A4EC9}"/>
              </a:ext>
            </a:extLst>
          </p:cNvPr>
          <p:cNvSpPr txBox="1"/>
          <p:nvPr/>
        </p:nvSpPr>
        <p:spPr>
          <a:xfrm>
            <a:off x="0" y="0"/>
            <a:ext cx="105367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The Sanctity of Life and Pikuach Nefesh</a:t>
            </a:r>
          </a:p>
          <a:p>
            <a:endParaRPr lang="en-GB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9F82450-2A5E-73B7-72CD-66AD98C3F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C1D291-3DDD-13F5-2F52-EC48B75D92C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The most important belief in Judaism is Pikuach Nefesh. [15]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7455BA4-C36E-5B1D-D2C6-B0F9351565D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599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FB1BF-3379-273E-82F8-FC25643A4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611AE06-6851-7671-1239-0BDA2CD3F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9E3782-C026-1116-6F61-6E4899CD1876}"/>
              </a:ext>
            </a:extLst>
          </p:cNvPr>
          <p:cNvSpPr txBox="1"/>
          <p:nvPr/>
        </p:nvSpPr>
        <p:spPr>
          <a:xfrm>
            <a:off x="0" y="7620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agree</a:t>
            </a:r>
            <a:r>
              <a:rPr lang="en-GB" sz="1600" dirty="0"/>
              <a:t>: Pikuach Nefesh is important because </a:t>
            </a:r>
            <a:r>
              <a:rPr lang="en-GB" sz="1600" b="1" dirty="0"/>
              <a:t>saving human life takes priority over most mitzvot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- </a:t>
            </a:r>
            <a:r>
              <a:rPr lang="en-GB" sz="1600" u="sng" dirty="0"/>
              <a:t>Talmud: </a:t>
            </a:r>
            <a:r>
              <a:rPr lang="en-GB" sz="1600" dirty="0"/>
              <a:t>Jews should </a:t>
            </a:r>
            <a:r>
              <a:rPr lang="en-GB" sz="1600" u="sng" dirty="0"/>
              <a:t>“live by” the Torah, not die by it.</a:t>
            </a:r>
          </a:p>
          <a:p>
            <a:pPr lvl="0"/>
            <a:r>
              <a:rPr lang="en-GB" sz="1600" dirty="0"/>
              <a:t>     - </a:t>
            </a:r>
            <a:r>
              <a:rPr lang="en-GB" sz="1600" u="sng" dirty="0"/>
              <a:t>Pikuach Nefesh: setting aside mitzvot to save a life.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A </a:t>
            </a:r>
            <a:r>
              <a:rPr lang="en-GB" sz="1600" b="1" dirty="0"/>
              <a:t>doctor</a:t>
            </a:r>
            <a:r>
              <a:rPr lang="en-GB" sz="1600" dirty="0"/>
              <a:t> can </a:t>
            </a:r>
            <a:r>
              <a:rPr lang="en-GB" sz="1600" b="1" dirty="0"/>
              <a:t>break Shabbat</a:t>
            </a:r>
            <a:r>
              <a:rPr lang="en-GB" sz="1600" dirty="0"/>
              <a:t> to save a life.</a:t>
            </a:r>
          </a:p>
          <a:p>
            <a:pPr lvl="0"/>
            <a:r>
              <a:rPr lang="en-GB" sz="1600" dirty="0"/>
              <a:t>      - A </a:t>
            </a:r>
            <a:r>
              <a:rPr lang="en-GB" sz="1600" b="1" dirty="0"/>
              <a:t>starving Jew</a:t>
            </a:r>
            <a:r>
              <a:rPr lang="en-GB" sz="1600" dirty="0"/>
              <a:t> may </a:t>
            </a:r>
            <a:r>
              <a:rPr lang="en-GB" sz="1600" b="1" dirty="0"/>
              <a:t>eat non-kosher food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Shows that </a:t>
            </a:r>
            <a:r>
              <a:rPr lang="en-GB" sz="1600" b="1" dirty="0"/>
              <a:t>protecting life</a:t>
            </a:r>
            <a:r>
              <a:rPr lang="en-GB" sz="1600" dirty="0"/>
              <a:t> can be </a:t>
            </a:r>
            <a:r>
              <a:rPr lang="en-GB" sz="1600" b="1" dirty="0"/>
              <a:t>more important than normal religious rules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Pikuach Nefesh could be the most important belief because </a:t>
            </a:r>
            <a:r>
              <a:rPr lang="en-GB" sz="1600" b="1" dirty="0"/>
              <a:t>saving life comes before most other duties</a:t>
            </a:r>
            <a:r>
              <a:rPr lang="en-GB" sz="1600" dirty="0"/>
              <a:t>.</a:t>
            </a:r>
          </a:p>
          <a:p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disagree</a:t>
            </a:r>
            <a:r>
              <a:rPr lang="en-GB" sz="1600" dirty="0"/>
              <a:t>: belief in </a:t>
            </a:r>
            <a:r>
              <a:rPr lang="en-GB" sz="1600" b="1" dirty="0"/>
              <a:t>one God</a:t>
            </a:r>
            <a:r>
              <a:rPr lang="en-GB" sz="1600" dirty="0"/>
              <a:t> is more important because it is the </a:t>
            </a:r>
            <a:r>
              <a:rPr lang="en-GB" sz="1600" b="1" dirty="0"/>
              <a:t>foundation of Judaism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Shema</a:t>
            </a:r>
            <a:r>
              <a:rPr lang="en-GB" sz="1600" b="1" u="sng" dirty="0"/>
              <a:t>:</a:t>
            </a:r>
            <a:r>
              <a:rPr lang="en-GB" sz="1600" u="sng" dirty="0"/>
              <a:t> </a:t>
            </a:r>
            <a:r>
              <a:rPr lang="en-GB" sz="1600" dirty="0"/>
              <a:t>“</a:t>
            </a:r>
            <a:r>
              <a:rPr lang="en-GB" sz="1600" u="sng" dirty="0"/>
              <a:t>The LORD our God, the LORD is one.”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Judaism is </a:t>
            </a:r>
            <a:r>
              <a:rPr lang="en-GB" sz="1600" b="1" dirty="0"/>
              <a:t>monotheistic</a:t>
            </a:r>
            <a:r>
              <a:rPr lang="en-GB" sz="1600" dirty="0"/>
              <a:t>.</a:t>
            </a:r>
          </a:p>
          <a:p>
            <a:pPr lvl="0"/>
            <a:r>
              <a:rPr lang="en-GB" sz="1600" b="1" dirty="0"/>
              <a:t>      -God alone should be worshipped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</a:t>
            </a:r>
            <a:r>
              <a:rPr lang="en-GB" sz="1600" b="1" dirty="0"/>
              <a:t>Daily worship of God is a bigger part of Jewish life </a:t>
            </a:r>
            <a:r>
              <a:rPr lang="en-GB" sz="1600" dirty="0"/>
              <a:t>than Pikuach Nefesh.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belief in </a:t>
            </a:r>
            <a:r>
              <a:rPr lang="en-GB" sz="1600" b="1" dirty="0"/>
              <a:t>one God</a:t>
            </a:r>
            <a:r>
              <a:rPr lang="en-GB" sz="1600" dirty="0"/>
              <a:t> may be more important because it </a:t>
            </a:r>
            <a:r>
              <a:rPr lang="en-GB" sz="1600" b="1" dirty="0"/>
              <a:t>underpins the whole Jewish faith</a:t>
            </a:r>
            <a:r>
              <a:rPr lang="en-GB" sz="1600" dirty="0"/>
              <a:t>.</a:t>
            </a:r>
          </a:p>
          <a:p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agree</a:t>
            </a:r>
            <a:r>
              <a:rPr lang="en-GB" sz="1600" dirty="0"/>
              <a:t>: </a:t>
            </a:r>
            <a:r>
              <a:rPr lang="en-GB" sz="1600" b="1" dirty="0"/>
              <a:t>Pikuach Nefesh</a:t>
            </a:r>
            <a:r>
              <a:rPr lang="en-GB" sz="1600" dirty="0"/>
              <a:t> puts the </a:t>
            </a:r>
            <a:r>
              <a:rPr lang="en-GB" sz="1600" b="1" dirty="0"/>
              <a:t>sanctity of life into practice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Genesis creation account: </a:t>
            </a:r>
            <a:r>
              <a:rPr lang="en-GB" sz="1600" dirty="0"/>
              <a:t>Humans are made </a:t>
            </a:r>
            <a:r>
              <a:rPr lang="en-GB" sz="1600" u="sng" dirty="0"/>
              <a:t>“in the image of God.”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</a:t>
            </a:r>
            <a:r>
              <a:rPr lang="en-GB" sz="1600" b="1" dirty="0"/>
              <a:t>Life is a gift from God</a:t>
            </a:r>
            <a:r>
              <a:rPr lang="en-GB" sz="1600" dirty="0"/>
              <a:t> and </a:t>
            </a:r>
            <a:r>
              <a:rPr lang="en-GB" sz="1600" b="1" dirty="0"/>
              <a:t>should be protected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Pikuach Nefesh requires Jews to </a:t>
            </a:r>
            <a:r>
              <a:rPr lang="en-GB" sz="1600" b="1" dirty="0"/>
              <a:t>act to protect that life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it could be the most important belief because life is sacred.</a:t>
            </a:r>
          </a:p>
          <a:p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disagree</a:t>
            </a:r>
            <a:r>
              <a:rPr lang="en-GB" sz="1600" dirty="0"/>
              <a:t>: Pikuach Nefesh has </a:t>
            </a:r>
            <a:r>
              <a:rPr lang="en-GB" sz="1600" b="1" dirty="0"/>
              <a:t>limits</a:t>
            </a:r>
            <a:r>
              <a:rPr lang="en-GB" sz="1600" dirty="0"/>
              <a:t> because </a:t>
            </a:r>
            <a:r>
              <a:rPr lang="en-GB" sz="1600" b="1" dirty="0"/>
              <a:t>not all mitzvot can be broken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Jews cannot break certain serious mitzvot, such as </a:t>
            </a:r>
            <a:r>
              <a:rPr lang="en-GB" sz="1600" u="sng" dirty="0"/>
              <a:t>idolatry, adultery and incest</a:t>
            </a:r>
            <a:r>
              <a:rPr lang="en-GB" sz="1600" dirty="0"/>
              <a:t>, to save a life.</a:t>
            </a:r>
            <a:br>
              <a:rPr lang="en-GB" sz="1600" dirty="0"/>
            </a:br>
            <a:r>
              <a:rPr lang="en-GB" sz="1600" b="1" dirty="0"/>
              <a:t>E: </a:t>
            </a:r>
            <a:r>
              <a:rPr lang="en-GB" sz="1600" dirty="0"/>
              <a:t>- Jews show </a:t>
            </a:r>
            <a:r>
              <a:rPr lang="en-GB" sz="1600" b="1" dirty="0"/>
              <a:t>faithfulness to their covenant with God by following his commands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The mitzvot guide Jewish </a:t>
            </a:r>
            <a:r>
              <a:rPr lang="en-GB" sz="1600" b="1" dirty="0"/>
              <a:t>worship, morality and daily life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the Torah and mitzvot may be more important because they </a:t>
            </a:r>
            <a:r>
              <a:rPr lang="en-GB" sz="1600" b="1" dirty="0"/>
              <a:t>shape every area of Jewish life.</a:t>
            </a:r>
          </a:p>
          <a:p>
            <a:r>
              <a:rPr lang="en-GB" sz="1600" b="1" dirty="0"/>
              <a:t>In conclusion, the strongest argument is …. Because …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729414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E7B7E-7318-724C-8280-BF1399B8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07BE69B-E22B-16BF-65F4-2AE05374F1D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Free Will &amp; Mitzvot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B775082-82CD-3A69-8C56-062575031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32489F-6A60-5D7E-CE21-D1D1F9285CF0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free will and the mitzvot.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671B3A-3D6C-1BB8-667A-B5A4902811C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6354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1709A-15D0-9D7C-8948-3502AAFE1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15F22EC-51CB-F5F2-A6C7-8A673029E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679593-F469-C7DC-4317-75E910CD4D69}"/>
              </a:ext>
            </a:extLst>
          </p:cNvPr>
          <p:cNvSpPr txBox="1"/>
          <p:nvPr/>
        </p:nvSpPr>
        <p:spPr>
          <a:xfrm>
            <a:off x="0" y="0"/>
            <a:ext cx="12192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Jews believe God gave humans </a:t>
            </a:r>
            <a:r>
              <a:rPr lang="en-GB" sz="2800" b="1" dirty="0"/>
              <a:t>free will</a:t>
            </a:r>
            <a:r>
              <a:rPr lang="en-GB" sz="2800" dirty="0"/>
              <a:t> to choose between right and wrong.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 Jews believe everyone is born with </a:t>
            </a:r>
            <a:r>
              <a:rPr lang="en-GB" sz="2800" u="sng" dirty="0"/>
              <a:t>yetzer ha-tov </a:t>
            </a:r>
            <a:r>
              <a:rPr lang="en-GB" sz="2800" dirty="0"/>
              <a:t>(</a:t>
            </a:r>
            <a:r>
              <a:rPr lang="en-GB" sz="2800" u="sng" dirty="0"/>
              <a:t>inclination to do good</a:t>
            </a:r>
            <a:r>
              <a:rPr lang="en-GB" sz="2800" dirty="0"/>
              <a:t>) and </a:t>
            </a:r>
            <a:r>
              <a:rPr lang="en-GB" sz="2800" u="sng" dirty="0"/>
              <a:t>yetzer ha-</a:t>
            </a:r>
            <a:r>
              <a:rPr lang="en-GB" sz="2800" u="sng" dirty="0" err="1"/>
              <a:t>ra</a:t>
            </a:r>
            <a:r>
              <a:rPr lang="en-GB" sz="2800" u="sng" dirty="0"/>
              <a:t> </a:t>
            </a:r>
            <a:r>
              <a:rPr lang="en-GB" sz="2800" dirty="0"/>
              <a:t>(</a:t>
            </a:r>
            <a:r>
              <a:rPr lang="en-GB" sz="2800" u="sng" dirty="0"/>
              <a:t>inclination to do wrong</a:t>
            </a:r>
            <a:r>
              <a:rPr lang="en-GB" sz="2800" dirty="0"/>
              <a:t>).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Humans freely </a:t>
            </a:r>
            <a:r>
              <a:rPr lang="en-GB" sz="2800" b="1" dirty="0"/>
              <a:t>choose which inclination </a:t>
            </a:r>
            <a:r>
              <a:rPr lang="en-GB" sz="2800" dirty="0"/>
              <a:t>to follow.</a:t>
            </a:r>
          </a:p>
          <a:p>
            <a:pPr lvl="0"/>
            <a:r>
              <a:rPr lang="en-GB" sz="2800" dirty="0"/>
              <a:t>     - People are therefore </a:t>
            </a:r>
            <a:r>
              <a:rPr lang="en-GB" sz="2800" b="1" dirty="0"/>
              <a:t>responsible for their own actions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 - God can fairly </a:t>
            </a:r>
            <a:r>
              <a:rPr lang="en-GB" sz="2800" b="1" dirty="0"/>
              <a:t>judge</a:t>
            </a:r>
            <a:r>
              <a:rPr lang="en-GB" sz="2800" dirty="0"/>
              <a:t> people because they choose how to behave.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Jews believe God gave the </a:t>
            </a:r>
            <a:r>
              <a:rPr lang="en-GB" sz="2800" b="1" dirty="0"/>
              <a:t>613 mitzvot</a:t>
            </a:r>
            <a:r>
              <a:rPr lang="en-GB" sz="2800" dirty="0"/>
              <a:t> to </a:t>
            </a:r>
            <a:r>
              <a:rPr lang="en-GB" sz="2800" b="1" dirty="0"/>
              <a:t>guide people towards making good choices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 The mitzvot were </a:t>
            </a:r>
            <a:r>
              <a:rPr lang="en-GB" sz="2800" u="sng" dirty="0"/>
              <a:t>given by God to Moses at Mount Sinai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They teach Jews how to </a:t>
            </a:r>
            <a:r>
              <a:rPr lang="en-GB" sz="2800" b="1" dirty="0"/>
              <a:t>worship God and treat other people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Jews freely choose whether to follow them; </a:t>
            </a:r>
            <a:r>
              <a:rPr lang="en-GB" sz="2800" b="1" dirty="0"/>
              <a:t>God does not force people to choose good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Following the mitzvot strengthens Jews' </a:t>
            </a:r>
            <a:r>
              <a:rPr lang="en-GB" sz="2800" b="1" dirty="0"/>
              <a:t>relationship with God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42267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FBBB2-06AC-D31D-58A0-16F34774E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D053C38-CA9D-83F1-648A-CE02A4B6890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Free Will &amp; Mitzvot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30B1E89-770F-D707-0B99-4F3B575B0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B20B72-A2DF-85CE-EA70-E762E1C241ED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importance of the mitzvot in Judaism.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D7EB5B-73BC-9278-8220-B64C6F5DD1F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2991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DC816-C20D-B6B4-75F7-8F7E7EBE9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554DC70-5B21-3129-6FBA-6F222DE28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F471C-C912-17B5-0000-51C6BCD6386B}"/>
              </a:ext>
            </a:extLst>
          </p:cNvPr>
          <p:cNvSpPr txBox="1"/>
          <p:nvPr/>
        </p:nvSpPr>
        <p:spPr>
          <a:xfrm>
            <a:off x="0" y="7620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</a:t>
            </a:r>
            <a:r>
              <a:rPr lang="en-GB" sz="1900" dirty="0"/>
              <a:t> The mitzvot are important because Jews believe they were </a:t>
            </a:r>
            <a:r>
              <a:rPr lang="en-GB" sz="1900" b="1" dirty="0"/>
              <a:t>given by God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God gave Moses the </a:t>
            </a:r>
            <a:r>
              <a:rPr lang="en-GB" sz="1900" u="sng" dirty="0"/>
              <a:t>613 mitzvot at Mount Sinai </a:t>
            </a:r>
            <a:r>
              <a:rPr lang="en-GB" sz="1900" dirty="0"/>
              <a:t>as part of the </a:t>
            </a:r>
            <a:r>
              <a:rPr lang="en-GB" sz="1900" u="sng" dirty="0"/>
              <a:t>Covenant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They have </a:t>
            </a:r>
            <a:r>
              <a:rPr lang="en-GB" sz="1900" b="1" dirty="0"/>
              <a:t>divine authority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Following them shows </a:t>
            </a:r>
            <a:r>
              <a:rPr lang="en-GB" sz="1900" b="1" dirty="0"/>
              <a:t>obedience and faithfulness to God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Helps Jews keep their </a:t>
            </a:r>
            <a:r>
              <a:rPr lang="en-GB" sz="1900" b="1" dirty="0"/>
              <a:t>covenant</a:t>
            </a:r>
            <a:r>
              <a:rPr lang="en-GB" sz="1900" dirty="0"/>
              <a:t> with God.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The mitzvot are important because they </a:t>
            </a:r>
            <a:r>
              <a:rPr lang="en-GB" sz="1900" b="1" dirty="0"/>
              <a:t>guide Jewish daily life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They include </a:t>
            </a:r>
            <a:r>
              <a:rPr lang="en-GB" sz="1900" u="sng" dirty="0"/>
              <a:t>the Ten Commandments, such as “Do not murder”, </a:t>
            </a:r>
            <a:r>
              <a:rPr lang="en-GB" sz="1900" dirty="0"/>
              <a:t>and </a:t>
            </a:r>
            <a:r>
              <a:rPr lang="en-GB" sz="1900" u="sng" dirty="0"/>
              <a:t>keeping Shabbat.</a:t>
            </a:r>
            <a:br>
              <a:rPr lang="en-GB" sz="1900" u="sng" dirty="0"/>
            </a:br>
            <a:r>
              <a:rPr lang="en-GB" sz="1900" b="1" dirty="0"/>
              <a:t>E: - </a:t>
            </a:r>
            <a:r>
              <a:rPr lang="en-GB" sz="1900" dirty="0"/>
              <a:t>Teach Jews how to </a:t>
            </a:r>
            <a:r>
              <a:rPr lang="en-GB" sz="1900" b="1" dirty="0"/>
              <a:t>treat other people and worship God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Give guidance about what is </a:t>
            </a:r>
            <a:r>
              <a:rPr lang="en-GB" sz="1900" b="1" dirty="0"/>
              <a:t>right and wrong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Help Jews live according to </a:t>
            </a:r>
            <a:r>
              <a:rPr lang="en-GB" sz="1900" b="1" dirty="0"/>
              <a:t>God’s will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The mitzvot help Jews develop a </a:t>
            </a:r>
            <a:r>
              <a:rPr lang="en-GB" sz="1900" b="1" dirty="0"/>
              <a:t>closer relationship with God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613 Tzitzit on the tallit </a:t>
            </a:r>
            <a:r>
              <a:rPr lang="en-GB" sz="1900" dirty="0"/>
              <a:t>remind Jews to remember and obey God’s commandments.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Keeping the mitzvot makes faith part of </a:t>
            </a:r>
            <a:r>
              <a:rPr lang="en-GB" sz="1900" b="1" dirty="0"/>
              <a:t>everyday life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Reminds Jews of their responsibility to God.</a:t>
            </a:r>
          </a:p>
          <a:p>
            <a:pPr lvl="0"/>
            <a:r>
              <a:rPr lang="en-GB" sz="1900" dirty="0"/>
              <a:t>     - Strengthens </a:t>
            </a:r>
            <a:r>
              <a:rPr lang="en-GB" sz="1900" b="1" dirty="0"/>
              <a:t>Jewish identity and belonging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The mitzvot are important because they encourage Jews to </a:t>
            </a:r>
            <a:r>
              <a:rPr lang="en-GB" sz="1900" b="1" dirty="0"/>
              <a:t>make the world better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Mitzvot include </a:t>
            </a:r>
            <a:r>
              <a:rPr lang="en-GB" sz="1900" u="sng" dirty="0"/>
              <a:t>tikkun </a:t>
            </a:r>
            <a:r>
              <a:rPr lang="en-GB" sz="1900" u="sng" dirty="0" err="1"/>
              <a:t>olam</a:t>
            </a:r>
            <a:r>
              <a:rPr lang="en-GB" sz="1900" u="sng" dirty="0"/>
              <a:t> </a:t>
            </a:r>
            <a:r>
              <a:rPr lang="en-GB" sz="1900" dirty="0"/>
              <a:t>(</a:t>
            </a:r>
            <a:r>
              <a:rPr lang="en-GB" sz="1900" u="sng" dirty="0"/>
              <a:t>repairing the world</a:t>
            </a:r>
            <a:r>
              <a:rPr lang="en-GB" sz="1900" dirty="0"/>
              <a:t>).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Encourage Jews to </a:t>
            </a:r>
            <a:r>
              <a:rPr lang="en-GB" sz="1900" b="1" dirty="0"/>
              <a:t>help others and challenge injustice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Turn Jewish beliefs into </a:t>
            </a:r>
            <a:r>
              <a:rPr lang="en-GB" sz="1900" b="1" dirty="0"/>
              <a:t>practical actions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Help create a </a:t>
            </a:r>
            <a:r>
              <a:rPr lang="en-GB" sz="1900" b="1" dirty="0"/>
              <a:t>fairer and more caring society</a:t>
            </a:r>
            <a:r>
              <a:rPr lang="en-GB" sz="19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8434641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8B3E-4EC0-8A1E-2535-19D8BBC92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AFCD11-A92E-D87A-A661-62B1C352E22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Free Will &amp; Mitzvot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167D33F-2872-CBFC-25F3-3E91EC7BA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4B49FF-9D56-79EB-DB70-3289751DC370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Jewish beliefs about free will.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459021-D864-D9D8-2E72-AAD4D11FC395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5617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3AAE6-E32B-F630-F7A2-0C873E6F1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B8B3CE8-C8F4-F0DF-0E5A-89314C244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48048A-C4B7-5F47-17BF-BEF08AAB34B5}"/>
              </a:ext>
            </a:extLst>
          </p:cNvPr>
          <p:cNvSpPr txBox="1"/>
          <p:nvPr/>
        </p:nvSpPr>
        <p:spPr>
          <a:xfrm>
            <a:off x="0" y="7620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</a:t>
            </a:r>
            <a:r>
              <a:rPr lang="en-GB" sz="1900" dirty="0"/>
              <a:t> Jews believe God gave humans </a:t>
            </a:r>
            <a:r>
              <a:rPr lang="en-GB" sz="1900" b="1" dirty="0"/>
              <a:t>free will</a:t>
            </a:r>
            <a:r>
              <a:rPr lang="en-GB" sz="1900" dirty="0"/>
              <a:t> to choose between right and wrong.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Genesis</a:t>
            </a:r>
            <a:r>
              <a:rPr lang="en-GB" sz="1900" b="1" dirty="0"/>
              <a:t>:</a:t>
            </a:r>
            <a:r>
              <a:rPr lang="en-GB" sz="1900" dirty="0"/>
              <a:t> Humans are made </a:t>
            </a:r>
            <a:r>
              <a:rPr lang="en-GB" sz="1900" u="sng" dirty="0"/>
              <a:t>“in the image of God.”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Humans can make</a:t>
            </a:r>
            <a:r>
              <a:rPr lang="en-GB" sz="1900" b="1" dirty="0"/>
              <a:t> moral decisions for themselves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God wants Jews to choose to follow the mitzvot </a:t>
            </a:r>
            <a:r>
              <a:rPr lang="en-GB" sz="1900" b="1" dirty="0"/>
              <a:t>rather than forcing them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 - Therefore, people are </a:t>
            </a:r>
            <a:r>
              <a:rPr lang="en-GB" sz="1900" b="1" dirty="0"/>
              <a:t>responsible for their own actions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Jews believe everyone has two natural inclinations: </a:t>
            </a:r>
            <a:r>
              <a:rPr lang="en-GB" sz="1900" b="1" dirty="0"/>
              <a:t>yetzer ha-tov</a:t>
            </a:r>
            <a:r>
              <a:rPr lang="en-GB" sz="1900" dirty="0"/>
              <a:t> and </a:t>
            </a:r>
            <a:r>
              <a:rPr lang="en-GB" sz="1900" b="1" dirty="0"/>
              <a:t>yetzer ha-</a:t>
            </a:r>
            <a:r>
              <a:rPr lang="en-GB" sz="1900" b="1" dirty="0" err="1"/>
              <a:t>ra</a:t>
            </a:r>
            <a:r>
              <a:rPr lang="en-GB" sz="1900" dirty="0" err="1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Yetzer ha-tov = urge to do good</a:t>
            </a:r>
            <a:r>
              <a:rPr lang="en-GB" sz="1900" dirty="0"/>
              <a:t>; </a:t>
            </a:r>
            <a:r>
              <a:rPr lang="en-GB" sz="1900" u="sng" dirty="0"/>
              <a:t>yetzer ha-</a:t>
            </a:r>
            <a:r>
              <a:rPr lang="en-GB" sz="1900" u="sng" dirty="0" err="1"/>
              <a:t>ra</a:t>
            </a:r>
            <a:r>
              <a:rPr lang="en-GB" sz="1900" u="sng" dirty="0"/>
              <a:t> = urge to do wrong.</a:t>
            </a:r>
            <a:br>
              <a:rPr lang="en-GB" sz="1900" u="sng" dirty="0"/>
            </a:br>
            <a:r>
              <a:rPr lang="en-GB" sz="1900" b="1" dirty="0"/>
              <a:t>E: - </a:t>
            </a:r>
            <a:r>
              <a:rPr lang="en-GB" sz="1900" dirty="0"/>
              <a:t>Free will means </a:t>
            </a:r>
            <a:r>
              <a:rPr lang="en-GB" sz="1900" b="1" dirty="0"/>
              <a:t>choosing which inclination to follow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- </a:t>
            </a:r>
            <a:r>
              <a:rPr lang="en-GB" sz="1900" b="1" dirty="0"/>
              <a:t>Evil can result from</a:t>
            </a:r>
            <a:r>
              <a:rPr lang="en-GB" sz="1900" dirty="0"/>
              <a:t> humans making </a:t>
            </a:r>
            <a:r>
              <a:rPr lang="en-GB" sz="1900" b="1" dirty="0"/>
              <a:t>bad choices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- Jews therefore have a responsibility to </a:t>
            </a:r>
            <a:r>
              <a:rPr lang="en-GB" sz="1900" b="1" dirty="0"/>
              <a:t>control the yetzer ha-</a:t>
            </a:r>
            <a:r>
              <a:rPr lang="en-GB" sz="1900" b="1" dirty="0" err="1"/>
              <a:t>ra</a:t>
            </a:r>
            <a:r>
              <a:rPr lang="en-GB" sz="1900" dirty="0"/>
              <a:t> and choose good.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Free will means Jews can </a:t>
            </a:r>
            <a:r>
              <a:rPr lang="en-GB" sz="1900" b="1" dirty="0"/>
              <a:t>repent</a:t>
            </a:r>
            <a:r>
              <a:rPr lang="en-GB" sz="1900" dirty="0"/>
              <a:t> for their choices.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During the </a:t>
            </a:r>
            <a:r>
              <a:rPr lang="en-GB" sz="1900" u="sng" dirty="0"/>
              <a:t>Ten Days of Repentance</a:t>
            </a:r>
            <a:r>
              <a:rPr lang="en-GB" sz="1900" dirty="0"/>
              <a:t>, ending with </a:t>
            </a:r>
            <a:r>
              <a:rPr lang="en-GB" sz="1900" u="sng" dirty="0"/>
              <a:t>Yom Kippur</a:t>
            </a:r>
            <a:r>
              <a:rPr lang="en-GB" sz="1900" dirty="0"/>
              <a:t>, Jews reflect on how they have behaved and turn away from sin.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God can judge people fairly because they </a:t>
            </a:r>
            <a:r>
              <a:rPr lang="en-GB" sz="1900" b="1" dirty="0"/>
              <a:t>freely chose their actions</a:t>
            </a:r>
            <a:r>
              <a:rPr lang="en-GB" sz="1900" dirty="0"/>
              <a:t>.</a:t>
            </a:r>
          </a:p>
          <a:p>
            <a:r>
              <a:rPr lang="en-GB" sz="1900" dirty="0"/>
              <a:t>     - Shows people can </a:t>
            </a:r>
            <a:r>
              <a:rPr lang="en-GB" sz="1900" b="1" dirty="0"/>
              <a:t>change and repair their relationship with God</a:t>
            </a:r>
            <a:r>
              <a:rPr lang="en-GB" sz="1900" dirty="0"/>
              <a:t>.</a:t>
            </a:r>
          </a:p>
          <a:p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Free will helps explain why </a:t>
            </a:r>
            <a:r>
              <a:rPr lang="en-GB" sz="1900" b="1" dirty="0"/>
              <a:t>evil and suffering</a:t>
            </a:r>
            <a:r>
              <a:rPr lang="en-GB" sz="1900" dirty="0"/>
              <a:t> exist.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b="1" dirty="0"/>
              <a:t>Talmud:</a:t>
            </a:r>
            <a:r>
              <a:rPr lang="en-GB" sz="1900" dirty="0"/>
              <a:t>  teaches that God created medicine so humans can use it to </a:t>
            </a:r>
            <a:r>
              <a:rPr lang="en-GB" sz="1900" b="1" dirty="0"/>
              <a:t>heal the sick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God allows people freedom, even when their choices can cause suffering.</a:t>
            </a:r>
          </a:p>
          <a:p>
            <a:pPr lvl="0"/>
            <a:r>
              <a:rPr lang="en-GB" sz="1900" dirty="0"/>
              <a:t>     - Jews should use free will to </a:t>
            </a:r>
            <a:r>
              <a:rPr lang="en-GB" sz="1900" b="1" dirty="0"/>
              <a:t>help others and reduce suffering</a:t>
            </a:r>
            <a:r>
              <a:rPr lang="en-GB" sz="1900" dirty="0"/>
              <a:t>, not increase it.</a:t>
            </a:r>
          </a:p>
          <a:p>
            <a:pPr lvl="0"/>
            <a:r>
              <a:rPr lang="en-GB" sz="1900" dirty="0"/>
              <a:t>     - Therefore, freedom comes with a </a:t>
            </a:r>
            <a:r>
              <a:rPr lang="en-GB" sz="1900" b="1" dirty="0"/>
              <a:t>responsibility to choose good</a:t>
            </a:r>
            <a:r>
              <a:rPr lang="en-GB" sz="1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31352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CCF96-911C-FF1C-3F4D-7B661DEDD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61E6291-9E3D-9F03-A267-2126330A09A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Free Will &amp; Mitzvot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15A13E5-A245-750C-5487-D5E5C4021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997A40-9FB4-8192-2661-C20CECBF2F40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“All Jews should keep the 613 mitzvot. [15]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5016EB-BE32-B7E0-57AB-BFC70494690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1037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667D-35D6-0A9D-03F0-776792B81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4B79590-DAF5-8DCC-FED6-467288FF0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A659E2-1B86-EA4E-C03B-84F618E59A9B}"/>
              </a:ext>
            </a:extLst>
          </p:cNvPr>
          <p:cNvSpPr txBox="1"/>
          <p:nvPr/>
        </p:nvSpPr>
        <p:spPr>
          <a:xfrm>
            <a:off x="0" y="0"/>
            <a:ext cx="12192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Orthodox Jews agree:</a:t>
            </a:r>
            <a:r>
              <a:rPr lang="en-GB" sz="1600" dirty="0"/>
              <a:t> the </a:t>
            </a:r>
            <a:r>
              <a:rPr lang="en-GB" sz="1600" b="1" dirty="0"/>
              <a:t>613 mitzvot were given by God</a:t>
            </a:r>
            <a:r>
              <a:rPr lang="en-GB" sz="1600" dirty="0"/>
              <a:t> and should be followed.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At </a:t>
            </a:r>
            <a:r>
              <a:rPr lang="en-GB" sz="1600" b="1" dirty="0"/>
              <a:t>Mount Sinai</a:t>
            </a:r>
            <a:r>
              <a:rPr lang="en-GB" sz="1600" dirty="0"/>
              <a:t>, God gave Moses the Torah and mitzvot as part of the </a:t>
            </a:r>
            <a:r>
              <a:rPr lang="en-GB" sz="1600" b="1" dirty="0"/>
              <a:t>Mosaic Covenant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They have </a:t>
            </a:r>
            <a:r>
              <a:rPr lang="en-GB" sz="1600" b="1" dirty="0"/>
              <a:t>divine authority</a:t>
            </a:r>
            <a:r>
              <a:rPr lang="en-GB" sz="1600" dirty="0"/>
              <a:t> because they come from God.</a:t>
            </a:r>
          </a:p>
          <a:p>
            <a:pPr lvl="0"/>
            <a:r>
              <a:rPr lang="en-GB" sz="1600" dirty="0"/>
              <a:t>     - Keeping them shows </a:t>
            </a:r>
            <a:r>
              <a:rPr lang="en-GB" sz="1600" b="1" dirty="0"/>
              <a:t>obedience and faithfulness</a:t>
            </a:r>
            <a:r>
              <a:rPr lang="en-GB" sz="1600" dirty="0"/>
              <a:t> to God.</a:t>
            </a:r>
          </a:p>
          <a:p>
            <a:pPr lvl="0"/>
            <a:r>
              <a:rPr lang="en-GB" sz="1600" dirty="0"/>
              <a:t>     - Helps Jews maintain their </a:t>
            </a:r>
            <a:r>
              <a:rPr lang="en-GB" sz="1600" b="1" dirty="0"/>
              <a:t>covenant relationship</a:t>
            </a:r>
            <a:r>
              <a:rPr lang="en-GB" sz="1600" dirty="0"/>
              <a:t> with God.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Jews should keep the mitzvot because they are </a:t>
            </a:r>
            <a:r>
              <a:rPr lang="en-GB" sz="1600" b="1" dirty="0"/>
              <a:t>commands from God.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Some Jews disagree:</a:t>
            </a:r>
            <a:r>
              <a:rPr lang="en-GB" sz="1600" dirty="0"/>
              <a:t> it is </a:t>
            </a:r>
            <a:r>
              <a:rPr lang="en-GB" sz="1600" b="1" dirty="0"/>
              <a:t>not possible or always right to keep all 613 mitzvot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Some mitzvot relate to the </a:t>
            </a:r>
            <a:r>
              <a:rPr lang="en-GB" sz="1600" u="sng" dirty="0"/>
              <a:t>Temple</a:t>
            </a:r>
            <a:r>
              <a:rPr lang="en-GB" sz="1600" dirty="0"/>
              <a:t>, which was </a:t>
            </a:r>
            <a:r>
              <a:rPr lang="en-GB" sz="1600" u="sng" dirty="0"/>
              <a:t>destroyed by the Romans </a:t>
            </a:r>
            <a:r>
              <a:rPr lang="en-GB" sz="1600" dirty="0"/>
              <a:t>and no longer exists.</a:t>
            </a:r>
          </a:p>
          <a:p>
            <a:pPr lvl="0"/>
            <a:r>
              <a:rPr lang="en-GB" sz="1600" dirty="0"/>
              <a:t>     - </a:t>
            </a:r>
            <a:r>
              <a:rPr lang="en-GB" sz="1600" u="sng" dirty="0"/>
              <a:t>Pikuach Nefesh </a:t>
            </a:r>
            <a:r>
              <a:rPr lang="en-GB" sz="1600" dirty="0"/>
              <a:t>allows most </a:t>
            </a:r>
            <a:r>
              <a:rPr lang="en-GB" sz="1600" u="sng" dirty="0"/>
              <a:t>mitzvot to be broken to save a life.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A </a:t>
            </a:r>
            <a:r>
              <a:rPr lang="en-GB" sz="1600" b="1" dirty="0"/>
              <a:t>doctor can break Shabbat to save someone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</a:t>
            </a:r>
            <a:r>
              <a:rPr lang="en-GB" sz="1600" b="1" dirty="0"/>
              <a:t>Mitzvot relating to the Temple cannot be practised today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it is not always possible or right for every Jew to </a:t>
            </a:r>
            <a:r>
              <a:rPr lang="en-GB" sz="1600" b="1" dirty="0"/>
              <a:t>keep all 613 mitzvot</a:t>
            </a:r>
            <a:r>
              <a:rPr lang="en-GB" sz="1600" dirty="0"/>
              <a:t>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Orthodox Jews agree:</a:t>
            </a:r>
            <a:r>
              <a:rPr lang="en-GB" sz="1600" dirty="0"/>
              <a:t> the mitzvot guide </a:t>
            </a:r>
            <a:r>
              <a:rPr lang="en-GB" sz="1600" b="1" dirty="0"/>
              <a:t>use to make good chooses</a:t>
            </a:r>
            <a:br>
              <a:rPr lang="en-GB" sz="1600" b="1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Ten Commandments</a:t>
            </a:r>
            <a:r>
              <a:rPr lang="en-GB" sz="1600" dirty="0"/>
              <a:t>: </a:t>
            </a:r>
            <a:r>
              <a:rPr lang="en-GB" sz="1600" u="sng" dirty="0"/>
              <a:t>“Do not murder” </a:t>
            </a:r>
            <a:r>
              <a:rPr lang="en-GB" sz="1600" dirty="0"/>
              <a:t>&amp; Keep the </a:t>
            </a:r>
            <a:r>
              <a:rPr lang="en-GB" sz="1600" b="1" dirty="0"/>
              <a:t>Shabbat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</a:t>
            </a:r>
            <a:r>
              <a:rPr lang="en-GB" sz="1600" dirty="0"/>
              <a:t>Teach Jews how to </a:t>
            </a:r>
            <a:r>
              <a:rPr lang="en-GB" sz="1600" b="1" dirty="0"/>
              <a:t>treat others and worship God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Help Jews </a:t>
            </a:r>
            <a:r>
              <a:rPr lang="en-GB" sz="1600" b="1" dirty="0"/>
              <a:t>make good choices </a:t>
            </a:r>
            <a:r>
              <a:rPr lang="en-GB" sz="1600" dirty="0"/>
              <a:t>using their </a:t>
            </a:r>
            <a:r>
              <a:rPr lang="en-GB" sz="1600" b="1" dirty="0"/>
              <a:t>free will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Strengthen </a:t>
            </a:r>
            <a:r>
              <a:rPr lang="en-GB" sz="1600" b="1" dirty="0"/>
              <a:t>Jewish identity and relationship with God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Jews should keep the mitzvot because they provide </a:t>
            </a:r>
            <a:r>
              <a:rPr lang="en-GB" sz="1600" b="1" dirty="0"/>
              <a:t>guidance for living according to God’s will.</a:t>
            </a:r>
          </a:p>
          <a:p>
            <a:pPr lvl="0"/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</a:t>
            </a:r>
            <a:r>
              <a:rPr lang="en-GB" sz="1600" b="1" dirty="0"/>
              <a:t>Reform Jews may disagree:</a:t>
            </a:r>
            <a:r>
              <a:rPr lang="en-GB" sz="1600" dirty="0"/>
              <a:t> some mitzvot need to be </a:t>
            </a:r>
            <a:r>
              <a:rPr lang="en-GB" sz="1600" b="1" dirty="0"/>
              <a:t>adapted for modern life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u="sng" dirty="0"/>
              <a:t> Reform Jews </a:t>
            </a:r>
            <a:r>
              <a:rPr lang="en-GB" sz="1600" dirty="0"/>
              <a:t>may be </a:t>
            </a:r>
            <a:r>
              <a:rPr lang="en-GB" sz="1600" u="sng" dirty="0"/>
              <a:t>more flexible about rules </a:t>
            </a:r>
            <a:r>
              <a:rPr lang="en-GB" sz="1600" dirty="0"/>
              <a:t>such as </a:t>
            </a:r>
            <a:r>
              <a:rPr lang="en-GB" sz="1600" u="sng" dirty="0"/>
              <a:t>driving on the Sabbath.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Society has </a:t>
            </a:r>
            <a:r>
              <a:rPr lang="en-GB" sz="1600" b="1" dirty="0"/>
              <a:t>changed greatly since the Torah was given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not all Jews need to follow every mitzvah in exactly the same way.</a:t>
            </a:r>
          </a:p>
          <a:p>
            <a:endParaRPr lang="en-GB" sz="1600" dirty="0"/>
          </a:p>
          <a:p>
            <a:r>
              <a:rPr lang="en-GB" sz="1600" b="1" dirty="0"/>
              <a:t>In conclusion, the strongest argument is …. Because …</a:t>
            </a:r>
            <a:endParaRPr lang="en-GB" sz="1600" dirty="0"/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345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959D9-F8D8-82F8-5D9A-DE321EA3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911D2C6-E588-F325-CECF-4BB112D7A21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Jewish Beliefs about Life After Death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25E957C-6FFB-944B-7FE2-556610BF9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9425A2-734F-1FE0-6AAE-31B40E59980F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the Resurrection.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187D8E-656C-8B0F-C199-05D5E8B297E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3850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D403-E380-3BB5-DC9A-FFBD59C15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B0FB5752-80E6-D046-7EEE-3793702F1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7B87AA-9F41-7B09-2446-B08105968130}"/>
              </a:ext>
            </a:extLst>
          </p:cNvPr>
          <p:cNvSpPr txBox="1"/>
          <p:nvPr/>
        </p:nvSpPr>
        <p:spPr>
          <a:xfrm>
            <a:off x="0" y="0"/>
            <a:ext cx="12192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 Many </a:t>
            </a:r>
            <a:r>
              <a:rPr lang="en-GB" sz="2800" b="1" dirty="0"/>
              <a:t>Orthodox Jews believe in the bodily resurrection of the dead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 </a:t>
            </a:r>
            <a:r>
              <a:rPr lang="en-GB" sz="2800" u="sng" dirty="0"/>
              <a:t>Maimonides’ Thirteen Principles </a:t>
            </a:r>
            <a:r>
              <a:rPr lang="en-GB" sz="2800" dirty="0"/>
              <a:t>include belief in the resurrection of the dead.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 </a:t>
            </a:r>
            <a:r>
              <a:rPr lang="en-GB" sz="2800" b="1" dirty="0"/>
              <a:t>body will be raised and reunited with the soul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Many believe this will happen during the </a:t>
            </a:r>
            <a:r>
              <a:rPr lang="en-GB" sz="2800" b="1" dirty="0"/>
              <a:t>Messianic Age.</a:t>
            </a:r>
          </a:p>
          <a:p>
            <a:pPr lvl="0"/>
            <a:r>
              <a:rPr lang="en-GB" sz="2800" b="1" dirty="0"/>
              <a:t>     - </a:t>
            </a:r>
            <a:r>
              <a:rPr lang="en-GB" sz="2800" dirty="0"/>
              <a:t>This is why many </a:t>
            </a:r>
            <a:r>
              <a:rPr lang="en-GB" sz="2800" b="1" dirty="0"/>
              <a:t>Orthodox Jews prefer burial rather than cremation</a:t>
            </a:r>
            <a:r>
              <a:rPr lang="en-GB" sz="2800" dirty="0"/>
              <a:t>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 Most </a:t>
            </a:r>
            <a:r>
              <a:rPr lang="en-GB" sz="2800" b="1" dirty="0"/>
              <a:t>Reform Jews reject physical resurrection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 - There is </a:t>
            </a:r>
            <a:r>
              <a:rPr lang="en-GB" sz="2800" u="sng" dirty="0"/>
              <a:t>no clear teaching about bodily resurrection in the Torah</a:t>
            </a:r>
            <a:r>
              <a:rPr lang="en-GB" sz="2800" dirty="0"/>
              <a:t>.</a:t>
            </a:r>
          </a:p>
          <a:p>
            <a:r>
              <a:rPr lang="en-GB" sz="2800" dirty="0"/>
              <a:t>     - Reform Jews place a greater </a:t>
            </a:r>
            <a:r>
              <a:rPr lang="en-GB" sz="2800" u="sng" dirty="0"/>
              <a:t>focused on tikkun </a:t>
            </a:r>
            <a:r>
              <a:rPr lang="en-GB" sz="2800" u="sng" dirty="0" err="1"/>
              <a:t>olam</a:t>
            </a:r>
            <a:r>
              <a:rPr lang="en-GB" sz="2800" u="sng" dirty="0"/>
              <a:t> (repairing the world) now rather than thinking about the after life. 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Instead, many believe in the </a:t>
            </a:r>
            <a:r>
              <a:rPr lang="en-GB" sz="2800" b="1" dirty="0"/>
              <a:t>immortality of the soul</a:t>
            </a:r>
            <a:r>
              <a:rPr lang="en-GB" sz="2800" dirty="0"/>
              <a:t> — the soul continues after the body dies.</a:t>
            </a:r>
          </a:p>
          <a:p>
            <a:pPr lvl="0"/>
            <a:r>
              <a:rPr lang="en-GB" sz="2800" dirty="0"/>
              <a:t>     - Therefore, Reform Judaism generally </a:t>
            </a:r>
            <a:r>
              <a:rPr lang="en-GB" sz="2800" b="1" dirty="0"/>
              <a:t>allows cremation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Shows there are different Jewish beliefs about what happens after death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567048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E9402-030C-081F-1DAC-91A9CFD71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F214B0-6941-C0D9-DB96-9CF1D280164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Jewish Beliefs about Life After Death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D2AA8CA-BB6F-F680-93F2-94B5D920A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E6DCC8-C816-55B0-3A02-5AA57B58D5BD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life after death. [5]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87F8C9-D00E-FEF2-4431-A77E93B4FC7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3663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6D95B-B8C6-8FA2-637D-BEAB6C48A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708FF18-69BC-C7B2-2F48-636A0B78D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C7E4B-4BB4-C0C3-7F07-E11625DEA954}"/>
              </a:ext>
            </a:extLst>
          </p:cNvPr>
          <p:cNvSpPr txBox="1"/>
          <p:nvPr/>
        </p:nvSpPr>
        <p:spPr>
          <a:xfrm>
            <a:off x="0" y="0"/>
            <a:ext cx="12192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 Many Jews believe in </a:t>
            </a:r>
            <a:r>
              <a:rPr lang="en-GB" sz="2800" b="1" dirty="0"/>
              <a:t>Olam Ha-Ba</a:t>
            </a:r>
            <a:r>
              <a:rPr lang="en-GB" sz="2800" dirty="0"/>
              <a:t>, meaning </a:t>
            </a:r>
            <a:r>
              <a:rPr lang="en-GB" sz="2800" b="1" dirty="0"/>
              <a:t>“the world to come.”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 </a:t>
            </a:r>
            <a:r>
              <a:rPr lang="en-GB" sz="2800" u="sng" dirty="0"/>
              <a:t>Mishnah</a:t>
            </a:r>
            <a:r>
              <a:rPr lang="en-GB" sz="2800" b="1" dirty="0"/>
              <a:t>:</a:t>
            </a:r>
            <a:r>
              <a:rPr lang="en-GB" sz="2800" dirty="0"/>
              <a:t> “This </a:t>
            </a:r>
            <a:r>
              <a:rPr lang="en-GB" sz="2800" u="sng" dirty="0"/>
              <a:t>world is like a lobby before the Olam Ha-</a:t>
            </a:r>
            <a:r>
              <a:rPr lang="en-GB" sz="2800" dirty="0"/>
              <a:t>Ba.”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 </a:t>
            </a:r>
            <a:r>
              <a:rPr lang="en-GB" sz="2800" b="1" dirty="0"/>
              <a:t>Olam Ha-Ze</a:t>
            </a:r>
            <a:r>
              <a:rPr lang="en-GB" sz="2800" dirty="0"/>
              <a:t> = this life; </a:t>
            </a:r>
            <a:r>
              <a:rPr lang="en-GB" sz="2800" b="1" dirty="0"/>
              <a:t>Olam Ha-Ba</a:t>
            </a:r>
            <a:r>
              <a:rPr lang="en-GB" sz="2800" dirty="0"/>
              <a:t> = the life/world to come.</a:t>
            </a:r>
          </a:p>
          <a:p>
            <a:pPr lvl="0"/>
            <a:r>
              <a:rPr lang="en-GB" sz="2800" dirty="0"/>
              <a:t>     - Jews should use this life to </a:t>
            </a:r>
            <a:r>
              <a:rPr lang="en-GB" sz="2800" b="1" dirty="0"/>
              <a:t>prepare by living well and following the mitzvot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Judaism focuses more on </a:t>
            </a:r>
            <a:r>
              <a:rPr lang="en-GB" sz="2800" b="1" dirty="0"/>
              <a:t>how you live now</a:t>
            </a:r>
            <a:r>
              <a:rPr lang="en-GB" sz="2800" dirty="0"/>
              <a:t> than on detailed ideas about the afterlife.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 Jews have </a:t>
            </a:r>
            <a:r>
              <a:rPr lang="en-GB" sz="2800" b="1" dirty="0"/>
              <a:t>different beliefs</a:t>
            </a:r>
            <a:r>
              <a:rPr lang="en-GB" sz="2800" dirty="0"/>
              <a:t> about what happens after death.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 </a:t>
            </a:r>
            <a:r>
              <a:rPr lang="en-GB" sz="2800" u="sng" dirty="0"/>
              <a:t>Most jew </a:t>
            </a:r>
            <a:r>
              <a:rPr lang="en-GB" sz="2800" dirty="0"/>
              <a:t>believe we have a soul because of </a:t>
            </a:r>
            <a:r>
              <a:rPr lang="en-GB" sz="2800" u="sng" dirty="0"/>
              <a:t>Genesis: God “breathed” life into Adam.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Many Jews believe the </a:t>
            </a:r>
            <a:r>
              <a:rPr lang="en-GB" sz="2800" b="1" dirty="0"/>
              <a:t>soul is immortal</a:t>
            </a:r>
            <a:r>
              <a:rPr lang="en-GB" sz="2800" dirty="0"/>
              <a:t> and continues after death.</a:t>
            </a:r>
          </a:p>
          <a:p>
            <a:pPr lvl="0"/>
            <a:r>
              <a:rPr lang="en-GB" sz="2800" dirty="0"/>
              <a:t>     - Some believe the </a:t>
            </a:r>
            <a:r>
              <a:rPr lang="en-GB" sz="2800" b="1" dirty="0"/>
              <a:t>righteous may enter Gan Eden </a:t>
            </a:r>
            <a:r>
              <a:rPr lang="en-GB" sz="2800" dirty="0"/>
              <a:t>and that </a:t>
            </a:r>
            <a:r>
              <a:rPr lang="en-GB" sz="2800" b="1" dirty="0"/>
              <a:t>God will judge how people have lived.</a:t>
            </a:r>
          </a:p>
          <a:p>
            <a:pPr lvl="0"/>
            <a:r>
              <a:rPr lang="en-GB" sz="2800" b="1" dirty="0"/>
              <a:t>     - Orthodox Jews</a:t>
            </a:r>
            <a:r>
              <a:rPr lang="en-GB" sz="2800" dirty="0"/>
              <a:t> may believe in </a:t>
            </a:r>
            <a:r>
              <a:rPr lang="en-GB" sz="2800" b="1" dirty="0"/>
              <a:t>bodily resurrection</a:t>
            </a:r>
            <a:r>
              <a:rPr lang="en-GB" sz="2800" dirty="0"/>
              <a:t>, while many </a:t>
            </a:r>
            <a:r>
              <a:rPr lang="en-GB" sz="2800" b="1" dirty="0"/>
              <a:t>Reform Jews</a:t>
            </a:r>
            <a:r>
              <a:rPr lang="en-GB" sz="2800" dirty="0"/>
              <a:t> believe the </a:t>
            </a:r>
            <a:r>
              <a:rPr lang="en-GB" sz="2800" b="1" dirty="0"/>
              <a:t>soul continues without a physical resurr</a:t>
            </a:r>
            <a:r>
              <a:rPr lang="en-GB" sz="2800" dirty="0"/>
              <a:t>ection.</a:t>
            </a:r>
          </a:p>
        </p:txBody>
      </p:sp>
    </p:spTree>
    <p:extLst>
      <p:ext uri="{BB962C8B-B14F-4D97-AF65-F5344CB8AC3E}">
        <p14:creationId xmlns:p14="http://schemas.microsoft.com/office/powerpoint/2010/main" val="3483128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B342A-C04A-72B7-8DD9-219CCD15C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F84570C-77F5-CDF4-16C0-7F4DC47D972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Jewish Beliefs about Life After Death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EE65C80-9AF0-338E-CA73-341395B6C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CDE6EE-208D-6CC8-71AE-6D0AF55F63E1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Jewish beliefs about life after death. [8]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FD8ABF-DD1E-F282-3404-1C18A53919E0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1576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91401-F60E-74B6-FFA9-F14D45772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C15CAF9-7257-BF21-BF6C-77876F71C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28842-22A3-F4E3-940C-4706412C7AD6}"/>
              </a:ext>
            </a:extLst>
          </p:cNvPr>
          <p:cNvSpPr txBox="1"/>
          <p:nvPr/>
        </p:nvSpPr>
        <p:spPr>
          <a:xfrm>
            <a:off x="0" y="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</a:t>
            </a:r>
            <a:r>
              <a:rPr lang="en-GB" sz="1900" dirty="0"/>
              <a:t> Jews believe in </a:t>
            </a:r>
            <a:r>
              <a:rPr lang="en-GB" sz="1900" b="1" dirty="0"/>
              <a:t>Olam Ha-Ba</a:t>
            </a:r>
            <a:r>
              <a:rPr lang="en-GB" sz="1900" dirty="0"/>
              <a:t>, meaning </a:t>
            </a:r>
            <a:r>
              <a:rPr lang="en-GB" sz="1900" b="1" dirty="0"/>
              <a:t>“the world to come.”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Mishnah</a:t>
            </a:r>
            <a:r>
              <a:rPr lang="en-GB" sz="1900" b="1" dirty="0"/>
              <a:t>:</a:t>
            </a:r>
            <a:r>
              <a:rPr lang="en-GB" sz="1900" dirty="0"/>
              <a:t> “This </a:t>
            </a:r>
            <a:r>
              <a:rPr lang="en-GB" sz="1900" u="sng" dirty="0"/>
              <a:t>world is like a lobby before the Olam Ha-Ba</a:t>
            </a:r>
            <a:r>
              <a:rPr lang="en-GB" sz="1900" dirty="0"/>
              <a:t>.”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 - </a:t>
            </a:r>
            <a:r>
              <a:rPr lang="en-GB" sz="1900" b="1" dirty="0"/>
              <a:t>Olam Ha-Ze</a:t>
            </a:r>
            <a:r>
              <a:rPr lang="en-GB" sz="1900" dirty="0"/>
              <a:t> = this life; </a:t>
            </a:r>
            <a:r>
              <a:rPr lang="en-GB" sz="1900" b="1" dirty="0"/>
              <a:t>Olam Ha-Ba</a:t>
            </a:r>
            <a:r>
              <a:rPr lang="en-GB" sz="1900" dirty="0"/>
              <a:t> = the world to come.</a:t>
            </a:r>
          </a:p>
          <a:p>
            <a:pPr lvl="0"/>
            <a:r>
              <a:rPr lang="en-GB" sz="1900" dirty="0"/>
              <a:t>     - This life is a </a:t>
            </a:r>
            <a:r>
              <a:rPr lang="en-GB" sz="1900" b="1" dirty="0"/>
              <a:t>preparation for what comes next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Jews should focus on </a:t>
            </a:r>
            <a:r>
              <a:rPr lang="en-GB" sz="1900" b="1" dirty="0"/>
              <a:t>living well and following the mitzvot now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Many Jews believe the </a:t>
            </a:r>
            <a:r>
              <a:rPr lang="en-GB" sz="1900" b="1" dirty="0"/>
              <a:t>soul continues after death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Genesis:</a:t>
            </a:r>
            <a:r>
              <a:rPr lang="en-GB" sz="1900" dirty="0"/>
              <a:t> </a:t>
            </a:r>
            <a:r>
              <a:rPr lang="en-GB" sz="1900" u="sng" dirty="0"/>
              <a:t>God “breathed” the breath of life into Adam.</a:t>
            </a:r>
            <a:br>
              <a:rPr lang="en-GB" sz="1900" u="sng" dirty="0"/>
            </a:br>
            <a:r>
              <a:rPr lang="en-GB" sz="1900" b="1" dirty="0"/>
              <a:t>E: - God gives humans a soul.</a:t>
            </a:r>
          </a:p>
          <a:p>
            <a:pPr lvl="0"/>
            <a:r>
              <a:rPr lang="en-GB" sz="1900" dirty="0"/>
              <a:t>     - Because the soul comes from God, </a:t>
            </a:r>
            <a:r>
              <a:rPr lang="en-GB" sz="1900" b="1" dirty="0"/>
              <a:t>many Jews believe it is immortal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 - Some believe the righteous </a:t>
            </a:r>
            <a:r>
              <a:rPr lang="en-GB" sz="1900" b="1" dirty="0"/>
              <a:t>soul may enter Gan Eden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Many </a:t>
            </a:r>
            <a:r>
              <a:rPr lang="en-GB" sz="1900" b="1" dirty="0"/>
              <a:t>Orthodox Jews believe in bodily resurrection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Maimonides’ Thirteen Principles </a:t>
            </a:r>
            <a:r>
              <a:rPr lang="en-GB" sz="1900" dirty="0"/>
              <a:t>include belief in the </a:t>
            </a:r>
            <a:r>
              <a:rPr lang="en-GB" sz="1900" u="sng" dirty="0"/>
              <a:t>resurrection of the dead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The body will be </a:t>
            </a:r>
            <a:r>
              <a:rPr lang="en-GB" sz="1900" b="1" dirty="0"/>
              <a:t>raised and reunited with the soul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Many believe this will happen during the </a:t>
            </a:r>
            <a:r>
              <a:rPr lang="en-GB" sz="1900" b="1" dirty="0"/>
              <a:t>Messianic Age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This is why Orthodox Jews traditionally favour </a:t>
            </a:r>
            <a:r>
              <a:rPr lang="en-GB" sz="1900" b="1" dirty="0"/>
              <a:t>burial rather than cremation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Many </a:t>
            </a:r>
            <a:r>
              <a:rPr lang="en-GB" sz="1900" b="1" dirty="0"/>
              <a:t>Reform Jews reject physical resurrection</a:t>
            </a:r>
            <a:r>
              <a:rPr lang="en-GB" sz="1900" dirty="0"/>
              <a:t> but still believe there may be life after death.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There is </a:t>
            </a:r>
            <a:r>
              <a:rPr lang="en-GB" sz="1900" u="sng" dirty="0"/>
              <a:t>no clear teaching about bodily resurrection in the Torah.</a:t>
            </a:r>
            <a:br>
              <a:rPr lang="en-GB" sz="1900" u="sng" dirty="0"/>
            </a:br>
            <a:r>
              <a:rPr lang="en-GB" sz="1900" b="1" dirty="0"/>
              <a:t>E: - </a:t>
            </a:r>
            <a:r>
              <a:rPr lang="en-GB" sz="1900" dirty="0"/>
              <a:t>Many Reform Jews believe instead in the </a:t>
            </a:r>
            <a:r>
              <a:rPr lang="en-GB" sz="1900" b="1" dirty="0"/>
              <a:t>immortality of the soul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They place less emphasis on exactly what happens after death.</a:t>
            </a:r>
          </a:p>
          <a:p>
            <a:pPr lvl="0"/>
            <a:r>
              <a:rPr lang="en-GB" sz="1900" dirty="0"/>
              <a:t>     - The focus should be on </a:t>
            </a:r>
            <a:r>
              <a:rPr lang="en-GB" sz="1900" b="1" dirty="0"/>
              <a:t>living a good life now</a:t>
            </a:r>
            <a:r>
              <a:rPr lang="en-GB" sz="1900" dirty="0"/>
              <a:t>, rather than worrying about the next life.</a:t>
            </a:r>
          </a:p>
        </p:txBody>
      </p:sp>
    </p:spTree>
    <p:extLst>
      <p:ext uri="{BB962C8B-B14F-4D97-AF65-F5344CB8AC3E}">
        <p14:creationId xmlns:p14="http://schemas.microsoft.com/office/powerpoint/2010/main" val="2925166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63DA6-8F16-0C0B-E33F-C91334509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4E5EF37-DCF7-79CC-C3EF-3543506FF0A3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Jewish Beliefs about Life After Death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D01F336-CD46-11D5-8192-7BDC85255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556047-DDD0-A587-D17C-CDB8D1AB62E2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“Belief in the after life is not important in Judaism”. [15]</a:t>
            </a:r>
            <a:endParaRPr lang="en-GB" sz="44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29B046-2767-5DAA-5F49-5549998D8A7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4229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0D063-285E-6E8A-116D-8A19EE91F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35BC21F-F6C2-E75C-466C-D7C781CB9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E3F29C-AC85-4AAD-D880-98D4F5A5A2D8}"/>
              </a:ext>
            </a:extLst>
          </p:cNvPr>
          <p:cNvSpPr txBox="1"/>
          <p:nvPr/>
        </p:nvSpPr>
        <p:spPr>
          <a:xfrm>
            <a:off x="0" y="0"/>
            <a:ext cx="1219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</a:t>
            </a:r>
            <a:r>
              <a:rPr lang="en-GB" sz="1400" b="1" dirty="0"/>
              <a:t>Orthodox Jews disagree:</a:t>
            </a:r>
            <a:r>
              <a:rPr lang="en-GB" sz="1400" dirty="0"/>
              <a:t> belief in resurrection is a </a:t>
            </a:r>
            <a:r>
              <a:rPr lang="en-GB" sz="1400" b="1" dirty="0"/>
              <a:t>core Jewish belief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 </a:t>
            </a:r>
            <a:r>
              <a:rPr lang="en-GB" sz="1400" u="sng" dirty="0"/>
              <a:t>Maimonides’ Thirteen Principles </a:t>
            </a:r>
            <a:r>
              <a:rPr lang="en-GB" sz="1400" dirty="0"/>
              <a:t>include belief in resurrection.</a:t>
            </a:r>
            <a:br>
              <a:rPr lang="en-GB" sz="1400" dirty="0"/>
            </a:br>
            <a:r>
              <a:rPr lang="en-GB" sz="1400" dirty="0"/>
              <a:t>     - Tanakh: “Many of those that sleep in the dust of the earth will awake.”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Orthodox Jews believe the body will be </a:t>
            </a:r>
            <a:r>
              <a:rPr lang="en-GB" sz="1400" b="1" dirty="0"/>
              <a:t>raised and reunited with the soul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This is why many Orthodox Jews prefer </a:t>
            </a:r>
            <a:r>
              <a:rPr lang="en-GB" sz="1400" b="1" dirty="0"/>
              <a:t>burial rather than cremation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Shows that belief in life after death </a:t>
            </a:r>
            <a:r>
              <a:rPr lang="en-GB" sz="1400" b="1" dirty="0"/>
              <a:t>affects Jewish beliefs and practices.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belief in the afterlife is important because it is a </a:t>
            </a:r>
            <a:r>
              <a:rPr lang="en-GB" sz="1400" b="1" dirty="0"/>
              <a:t>core Orthodox Jewish belief.</a:t>
            </a:r>
          </a:p>
          <a:p>
            <a:pPr lvl="0"/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</a:t>
            </a:r>
            <a:r>
              <a:rPr lang="en-GB" sz="1400" b="1" dirty="0"/>
              <a:t>Reform Jews agree:</a:t>
            </a:r>
            <a:r>
              <a:rPr lang="en-GB" sz="1400" dirty="0"/>
              <a:t> Judaism should </a:t>
            </a:r>
            <a:r>
              <a:rPr lang="en-GB" sz="1400" b="1" dirty="0"/>
              <a:t>focus more on living a good life now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</a:t>
            </a:r>
            <a:r>
              <a:rPr lang="en-GB" sz="1400" dirty="0"/>
              <a:t>- </a:t>
            </a:r>
            <a:r>
              <a:rPr lang="en-GB" sz="1400" u="sng" dirty="0"/>
              <a:t>Ethics of the Fathers</a:t>
            </a:r>
            <a:r>
              <a:rPr lang="en-GB" sz="1400" dirty="0"/>
              <a:t>: “</a:t>
            </a:r>
            <a:r>
              <a:rPr lang="en-GB" sz="1400" u="sng" dirty="0"/>
              <a:t>Do not be like servants who serve the master in expectation of receiving a reward.”</a:t>
            </a:r>
          </a:p>
          <a:p>
            <a:r>
              <a:rPr lang="en-GB" sz="1400" dirty="0"/>
              <a:t>     - </a:t>
            </a:r>
            <a:r>
              <a:rPr lang="en-GB" sz="1400" u="sng" dirty="0"/>
              <a:t>Tikkun Olam (Repairing the world) is more important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Reform Jews believe the </a:t>
            </a:r>
            <a:r>
              <a:rPr lang="en-GB" sz="1400" b="1" dirty="0"/>
              <a:t>future is ultimately known only by God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Jews should </a:t>
            </a:r>
            <a:r>
              <a:rPr lang="en-GB" sz="1400" b="1" dirty="0"/>
              <a:t>focus on following the mitzvot </a:t>
            </a:r>
            <a:r>
              <a:rPr lang="en-GB" sz="1400" dirty="0"/>
              <a:t>and living morally in this life.</a:t>
            </a:r>
          </a:p>
          <a:p>
            <a:pPr lvl="0"/>
            <a:r>
              <a:rPr lang="en-GB" sz="1400" dirty="0"/>
              <a:t>     - What happens after death is less important than what </a:t>
            </a:r>
            <a:r>
              <a:rPr lang="en-GB" sz="1400" b="1" dirty="0"/>
              <a:t>Jews can control now.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belief in the afterlife may not be important because </a:t>
            </a:r>
            <a:r>
              <a:rPr lang="en-GB" sz="1400" b="1" dirty="0"/>
              <a:t>Jewish life focuses mainly on the present</a:t>
            </a:r>
            <a:r>
              <a:rPr lang="en-GB" sz="1400" dirty="0"/>
              <a:t>.</a:t>
            </a:r>
          </a:p>
          <a:p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</a:t>
            </a:r>
            <a:r>
              <a:rPr lang="en-GB" sz="1400" b="1" dirty="0"/>
              <a:t>Orthodox Jews disagree:</a:t>
            </a:r>
            <a:r>
              <a:rPr lang="en-GB" sz="1400" dirty="0"/>
              <a:t> belief in the afterlife is important because Jews believe </a:t>
            </a:r>
            <a:r>
              <a:rPr lang="en-GB" sz="1400" b="1" dirty="0"/>
              <a:t>God will judge them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 </a:t>
            </a:r>
            <a:r>
              <a:rPr lang="en-GB" sz="1400" b="1" dirty="0"/>
              <a:t>Rosh Hashanah</a:t>
            </a:r>
            <a:r>
              <a:rPr lang="en-GB" sz="1400" dirty="0"/>
              <a:t> is the Jewish </a:t>
            </a:r>
            <a:r>
              <a:rPr lang="en-GB" sz="1400" b="1" dirty="0"/>
              <a:t>Day of Judgement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God judges how people have lived and </a:t>
            </a:r>
            <a:r>
              <a:rPr lang="en-GB" sz="1400" b="1" dirty="0"/>
              <a:t>whether they have followed the mitzvot.</a:t>
            </a:r>
          </a:p>
          <a:p>
            <a:pPr lvl="0"/>
            <a:r>
              <a:rPr lang="en-GB" sz="1400" dirty="0"/>
              <a:t>     - Jews repent during the </a:t>
            </a:r>
            <a:r>
              <a:rPr lang="en-GB" sz="1400" b="1" dirty="0"/>
              <a:t>Ten Days of Repentance</a:t>
            </a:r>
            <a:r>
              <a:rPr lang="en-GB" sz="1400" dirty="0"/>
              <a:t> </a:t>
            </a:r>
            <a:r>
              <a:rPr lang="en-GB" sz="1400" b="1" dirty="0"/>
              <a:t>before Yom Kippur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This judgement may affect what happens to a person after death.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belief in the afterlife is important because it can </a:t>
            </a:r>
            <a:r>
              <a:rPr lang="en-GB" sz="1400" b="1" dirty="0"/>
              <a:t>influence how Jews behave in this life.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</a:t>
            </a:r>
            <a:r>
              <a:rPr lang="en-GB" sz="1400" b="1" dirty="0"/>
              <a:t>Reform Jews agree:</a:t>
            </a:r>
            <a:r>
              <a:rPr lang="en-GB" sz="1400" dirty="0"/>
              <a:t> there is </a:t>
            </a:r>
            <a:r>
              <a:rPr lang="en-GB" sz="1400" b="1" dirty="0"/>
              <a:t>no clear teaching about the afterlife in the Torah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 The Torah says </a:t>
            </a:r>
            <a:r>
              <a:rPr lang="en-GB" sz="1400" u="sng" dirty="0"/>
              <a:t>very little about the after life  </a:t>
            </a:r>
            <a:r>
              <a:rPr lang="en-GB" sz="1400" dirty="0"/>
              <a:t>and </a:t>
            </a:r>
            <a:r>
              <a:rPr lang="en-GB" sz="1400" u="sng" dirty="0"/>
              <a:t>does not clearly state the resurrection. </a:t>
            </a:r>
          </a:p>
          <a:p>
            <a:r>
              <a:rPr lang="en-GB" sz="1400" b="1" dirty="0"/>
              <a:t>E: - </a:t>
            </a:r>
            <a:r>
              <a:rPr lang="en-GB" sz="1400" dirty="0"/>
              <a:t>The Torah is the </a:t>
            </a:r>
            <a:r>
              <a:rPr lang="en-GB" sz="1400" b="1" dirty="0"/>
              <a:t>most important Jewish scripture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</a:t>
            </a:r>
            <a:r>
              <a:rPr lang="en-GB" sz="1400" b="1" dirty="0"/>
              <a:t>If the afterlife were central</a:t>
            </a:r>
            <a:r>
              <a:rPr lang="en-GB" sz="1400" dirty="0"/>
              <a:t>, some Jews may </a:t>
            </a:r>
            <a:r>
              <a:rPr lang="en-GB" sz="1400" b="1" dirty="0"/>
              <a:t>expect it to be explained more clearly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Jewish teaching therefore places </a:t>
            </a:r>
            <a:r>
              <a:rPr lang="en-GB" sz="1400" b="1" dirty="0"/>
              <a:t>greater emphasis on this life and the mitzvot.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belief in the afterlife may be </a:t>
            </a:r>
            <a:r>
              <a:rPr lang="en-GB" sz="1400" b="1" dirty="0"/>
              <a:t>less important than beliefs clearly taught in the Torah.</a:t>
            </a:r>
          </a:p>
          <a:p>
            <a:endParaRPr lang="en-GB" sz="1400" b="1" dirty="0"/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81669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5255</TotalTime>
  <Words>8832</Words>
  <Application>Microsoft Macintosh PowerPoint</Application>
  <PresentationFormat>Widescreen</PresentationFormat>
  <Paragraphs>460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Aptos</vt:lpstr>
      <vt:lpstr>Aptos Display</vt:lpstr>
      <vt:lpstr>Arial</vt:lpstr>
      <vt:lpstr>Office Theme</vt:lpstr>
      <vt:lpstr>Cognitive Cards:  Judaism beliefs &amp; teachings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Wright</dc:creator>
  <cp:lastModifiedBy>Will Wright</cp:lastModifiedBy>
  <cp:revision>18</cp:revision>
  <dcterms:created xsi:type="dcterms:W3CDTF">2026-07-23T12:32:06Z</dcterms:created>
  <dcterms:modified xsi:type="dcterms:W3CDTF">2026-08-29T19:35:47Z</dcterms:modified>
</cp:coreProperties>
</file>