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4"/>
  </p:notesMasterIdLst>
  <p:sldIdLst>
    <p:sldId id="256" r:id="rId2"/>
    <p:sldId id="343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344" r:id="rId12"/>
    <p:sldId id="345" r:id="rId13"/>
    <p:sldId id="266" r:id="rId14"/>
    <p:sldId id="267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4" r:id="rId26"/>
    <p:sldId id="285" r:id="rId27"/>
    <p:sldId id="288" r:id="rId28"/>
    <p:sldId id="292" r:id="rId29"/>
    <p:sldId id="305" r:id="rId30"/>
    <p:sldId id="306" r:id="rId31"/>
    <p:sldId id="307" r:id="rId32"/>
    <p:sldId id="308" r:id="rId33"/>
    <p:sldId id="309" r:id="rId34"/>
    <p:sldId id="310" r:id="rId35"/>
    <p:sldId id="327" r:id="rId36"/>
    <p:sldId id="328" r:id="rId37"/>
    <p:sldId id="329" r:id="rId38"/>
    <p:sldId id="330" r:id="rId39"/>
    <p:sldId id="331" r:id="rId40"/>
    <p:sldId id="332" r:id="rId41"/>
    <p:sldId id="346" r:id="rId42"/>
    <p:sldId id="347" r:id="rId43"/>
    <p:sldId id="348" r:id="rId44"/>
    <p:sldId id="349" r:id="rId45"/>
    <p:sldId id="350" r:id="rId46"/>
    <p:sldId id="351" r:id="rId47"/>
    <p:sldId id="364" r:id="rId48"/>
    <p:sldId id="365" r:id="rId49"/>
    <p:sldId id="352" r:id="rId50"/>
    <p:sldId id="353" r:id="rId51"/>
    <p:sldId id="366" r:id="rId52"/>
    <p:sldId id="367" r:id="rId53"/>
    <p:sldId id="354" r:id="rId54"/>
    <p:sldId id="355" r:id="rId55"/>
    <p:sldId id="382" r:id="rId56"/>
    <p:sldId id="383" r:id="rId57"/>
    <p:sldId id="368" r:id="rId58"/>
    <p:sldId id="369" r:id="rId59"/>
    <p:sldId id="370" r:id="rId60"/>
    <p:sldId id="371" r:id="rId61"/>
    <p:sldId id="372" r:id="rId62"/>
    <p:sldId id="373" r:id="rId63"/>
    <p:sldId id="384" r:id="rId64"/>
    <p:sldId id="385" r:id="rId65"/>
    <p:sldId id="386" r:id="rId66"/>
    <p:sldId id="387" r:id="rId67"/>
    <p:sldId id="388" r:id="rId68"/>
    <p:sldId id="389" r:id="rId69"/>
    <p:sldId id="402" r:id="rId70"/>
    <p:sldId id="403" r:id="rId71"/>
    <p:sldId id="404" r:id="rId72"/>
    <p:sldId id="405" r:id="rId7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06"/>
    <p:restoredTop sz="94658"/>
  </p:normalViewPr>
  <p:slideViewPr>
    <p:cSldViewPr snapToGrid="0">
      <p:cViewPr varScale="1">
        <p:scale>
          <a:sx n="111" d="100"/>
          <a:sy n="111" d="100"/>
        </p:scale>
        <p:origin x="248" y="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183299-A572-F747-9849-BEDBBFCBDA12}" type="datetimeFigureOut">
              <a:rPr lang="en-US" smtClean="0"/>
              <a:t>8/29/26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A17ECE-20C6-3E4A-99B3-9F6F54272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635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17ECE-20C6-3E4A-99B3-9F6F5427235A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58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64D0E-B9C1-C904-4569-3AEAF87FD6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FFE7E1-06B2-FAB1-0837-8003101A9A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A9EC18-0B13-31DD-BF84-510CAB445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6569B-94DE-D74C-8C8C-D3390338EDE4}" type="datetimeFigureOut">
              <a:rPr lang="en-US" smtClean="0"/>
              <a:t>8/29/26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E44802-37C9-2618-FA86-FCBCD6942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408340-46E2-D488-6087-62B5AE9C2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5065-EFFC-7F48-94E1-813267BB7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402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F7AF0-818B-E60A-1BC6-7CFB391D1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7F50DB-455B-EBF7-AD25-ADEF84FDEF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A2662-D063-D4F3-AA6C-A92E0E0FC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6569B-94DE-D74C-8C8C-D3390338EDE4}" type="datetimeFigureOut">
              <a:rPr lang="en-US" smtClean="0"/>
              <a:t>8/29/26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D3F19-E598-FF71-580D-5948F5F1C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DC48B4-807C-4B1F-68B7-CDA5BAA2C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5065-EFFC-7F48-94E1-813267BB7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730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CCD29-B1DA-DB04-3EA6-9FEF7949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6958FD-4ED7-9B4F-142E-006D0ADC0B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1C59F0-05A4-3EFB-D19C-A25BFFF88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6569B-94DE-D74C-8C8C-D3390338EDE4}" type="datetimeFigureOut">
              <a:rPr lang="en-US" smtClean="0"/>
              <a:t>8/29/26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D8A1E-480F-8733-C96B-F38E3CCA0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965F1-D034-2A32-6B13-026590426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5065-EFFC-7F48-94E1-813267BB7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335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F4E29-8E80-7669-6086-C860D37D2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99852-6AE2-6124-50DA-D065E27B44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AA1A90-302B-136F-BD06-35824CEDCA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F75554-0FB6-02F1-1059-F43D83C7E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6569B-94DE-D74C-8C8C-D3390338EDE4}" type="datetimeFigureOut">
              <a:rPr lang="en-US" smtClean="0"/>
              <a:t>8/29/26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4AC792-C701-6611-69EF-7D218FAAF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3F1AAF-57A9-A04E-CEDE-D28003D96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5065-EFFC-7F48-94E1-813267BB7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216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4DB15-50F0-F5E0-E7A2-A59CB2C17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04B4F6-784A-6C0F-5973-6FBBF3834D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16ABC6-FD48-F94B-6AC3-F8E3A67879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21FD86-83A0-A8AA-2047-F1C7CC5425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6D3188-229D-AEAE-B637-20CF996576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4A8FD9-DC8C-265D-66DA-F814A8953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6569B-94DE-D74C-8C8C-D3390338EDE4}" type="datetimeFigureOut">
              <a:rPr lang="en-US" smtClean="0"/>
              <a:t>8/29/26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1274FA-AFE1-7612-4383-A136F5C14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124ADF-2BB9-7A95-5259-69CA4A5B5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5065-EFFC-7F48-94E1-813267BB7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328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0C213-AED9-B055-3683-2A23C5CDF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25FA41-F1F2-155B-E202-91EF79286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6569B-94DE-D74C-8C8C-D3390338EDE4}" type="datetimeFigureOut">
              <a:rPr lang="en-US" smtClean="0"/>
              <a:t>8/29/26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EF6482-D512-3BD2-F153-B5028B99C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6104F5-C99F-B1BA-825C-9C61DD3A9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5065-EFFC-7F48-94E1-813267BB7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920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30944B-4896-A637-F7A1-98CF18CF3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6569B-94DE-D74C-8C8C-D3390338EDE4}" type="datetimeFigureOut">
              <a:rPr lang="en-US" smtClean="0"/>
              <a:t>8/29/26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3954FE-9245-AD65-6933-469DCB7BB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3B216C-5A41-13D9-E0C7-EE0BC76F5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5065-EFFC-7F48-94E1-813267BB7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023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F7CC0-BA0A-E34E-0B15-9275875C1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9E5474-C5B0-14E7-C757-0B0DC8AA01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42CB44-E26F-852F-8C2B-A4DD4C9AD4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59D730-9C1A-A2AB-198E-5B1603C6C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6569B-94DE-D74C-8C8C-D3390338EDE4}" type="datetimeFigureOut">
              <a:rPr lang="en-US" smtClean="0"/>
              <a:t>8/29/26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C97DF3-9B45-0771-0545-6B1EA2109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665333-41FB-36D9-5D0A-1E076EA3A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5065-EFFC-7F48-94E1-813267BB7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19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707B2-C27F-F656-E885-FDEC65A53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5D1861-C22E-F615-302C-80C51746F3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8D58F3-1FED-EFE5-84F9-584BE9FAA7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78FCF2-8664-7942-E354-73D684035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6569B-94DE-D74C-8C8C-D3390338EDE4}" type="datetimeFigureOut">
              <a:rPr lang="en-US" smtClean="0"/>
              <a:t>8/29/26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DC5669-F76D-AF2E-018F-F0F550027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010BEB-08AA-A330-266A-4B5985047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5065-EFFC-7F48-94E1-813267BB7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578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35DD4-6B1C-C5C3-1354-F7504E4A8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751597-12A8-7F5E-39F7-1322D3AF10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803F67-9D1C-B5E6-1129-E65A7B475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6569B-94DE-D74C-8C8C-D3390338EDE4}" type="datetimeFigureOut">
              <a:rPr lang="en-US" smtClean="0"/>
              <a:t>8/29/26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E384E6-1B1B-5EF1-F8FF-1B73C4ADE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949AEC-922B-3C10-FC13-141AB3F95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5065-EFFC-7F48-94E1-813267BB7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908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C6F081-0BC7-8E6E-EBB1-FCCE3CE20F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DCB3EA-08C6-3181-E8C0-0BC3645C0C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BFE0F6-9A55-9DE9-DEA8-CED17EEC8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6569B-94DE-D74C-8C8C-D3390338EDE4}" type="datetimeFigureOut">
              <a:rPr lang="en-US" smtClean="0"/>
              <a:t>8/29/26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BCA2D9-2A13-6BB8-A0A4-F00AA9242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D1878F-B4AB-29B6-1825-28189C809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5065-EFFC-7F48-94E1-813267BB7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599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20B50B-0FC5-3279-0F31-52A6B9A56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3E75C0-9182-8BCA-8DF2-ED8A81E642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6D882D-DA11-395B-5928-B7EA1C2FD7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86569B-94DE-D74C-8C8C-D3390338EDE4}" type="datetimeFigureOut">
              <a:rPr lang="en-US" smtClean="0"/>
              <a:t>8/29/26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AEFFC-4ED4-7890-F28F-36EF57CC05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AB9373-02B4-CD17-40C5-5EB67FADB4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105065-EFFC-7F48-94E1-813267BB7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9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enerated image: Religious candle with cross and symbols">
            <a:extLst>
              <a:ext uri="{FF2B5EF4-FFF2-40B4-BE49-F238E27FC236}">
                <a16:creationId xmlns:a16="http://schemas.microsoft.com/office/drawing/2014/main" id="{AABFA376-4C94-5DEA-8572-AE8A3763E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206" y="2475922"/>
            <a:ext cx="2713347" cy="407002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F75F66-43B9-8A6E-C5BB-9A1758ED70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4214648"/>
          </a:xfrm>
        </p:spPr>
        <p:txBody>
          <a:bodyPr>
            <a:normAutofit/>
          </a:bodyPr>
          <a:lstStyle/>
          <a:p>
            <a:r>
              <a:rPr lang="en-US" sz="9600" b="1" dirty="0"/>
              <a:t>Cognitive Cards: </a:t>
            </a:r>
            <a:br>
              <a:rPr lang="en-US" sz="9600" b="1" dirty="0"/>
            </a:br>
            <a:r>
              <a:rPr lang="en-US" sz="9600" b="1" dirty="0"/>
              <a:t>Life &amp; Death</a:t>
            </a:r>
            <a:br>
              <a:rPr lang="en-US" sz="9600" b="1" dirty="0"/>
            </a:br>
            <a:endParaRPr lang="en-US" sz="9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C54CBF-21AF-5EDB-9A17-D39F74DD0EC2}"/>
              </a:ext>
            </a:extLst>
          </p:cNvPr>
          <p:cNvSpPr txBox="1"/>
          <p:nvPr/>
        </p:nvSpPr>
        <p:spPr>
          <a:xfrm>
            <a:off x="651641" y="6233425"/>
            <a:ext cx="5553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chemeClr val="bg2">
                    <a:lumMod val="25000"/>
                  </a:schemeClr>
                </a:solidFill>
              </a:rPr>
              <a:t>PhilosophyStudent.co.uk</a:t>
            </a:r>
            <a:endParaRPr lang="en-US" sz="3600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3553C3D-2A40-0C57-1A9C-63FB4DA489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887" t="8120" r="9960" b="26444"/>
          <a:stretch>
            <a:fillRect/>
          </a:stretch>
        </p:blipFill>
        <p:spPr>
          <a:xfrm>
            <a:off x="121652" y="6008423"/>
            <a:ext cx="608035" cy="763634"/>
          </a:xfrm>
          <a:prstGeom prst="rect">
            <a:avLst/>
          </a:prstGeom>
        </p:spPr>
      </p:pic>
      <p:pic>
        <p:nvPicPr>
          <p:cNvPr id="3" name="Picture 2" descr="Generated image: Empty tomb at dawn">
            <a:extLst>
              <a:ext uri="{FF2B5EF4-FFF2-40B4-BE49-F238E27FC236}">
                <a16:creationId xmlns:a16="http://schemas.microsoft.com/office/drawing/2014/main" id="{DFA0D467-6108-1354-FDBF-B2BAB61740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8397" y="2701352"/>
            <a:ext cx="4695206" cy="3619157"/>
          </a:xfrm>
          <a:prstGeom prst="rect">
            <a:avLst/>
          </a:prstGeom>
        </p:spPr>
      </p:pic>
      <p:pic>
        <p:nvPicPr>
          <p:cNvPr id="6" name="Picture 5" descr="Generated image: The shepherd's choice at the crossroads">
            <a:extLst>
              <a:ext uri="{FF2B5EF4-FFF2-40B4-BE49-F238E27FC236}">
                <a16:creationId xmlns:a16="http://schemas.microsoft.com/office/drawing/2014/main" id="{9FF871E3-D5CA-CEA2-B181-AF1593F3AA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72930" y="2643296"/>
            <a:ext cx="2522864" cy="378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25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AE8E1-2954-9949-B8ED-D91669E19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DCDCA94-A3E1-B045-1CF6-F6B3D708A9F9}"/>
              </a:ext>
            </a:extLst>
          </p:cNvPr>
          <p:cNvSpPr txBox="1"/>
          <p:nvPr/>
        </p:nvSpPr>
        <p:spPr>
          <a:xfrm>
            <a:off x="-1" y="0"/>
            <a:ext cx="11001829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u="sng" dirty="0"/>
              <a:t>Component 2.1 Life &amp; Death:</a:t>
            </a:r>
            <a:endParaRPr lang="en-GB" sz="3200" dirty="0"/>
          </a:p>
          <a:p>
            <a:r>
              <a:rPr lang="en-GB" sz="3200" dirty="0"/>
              <a:t>1) Catholic meaning of death and dying well </a:t>
            </a:r>
          </a:p>
          <a:p>
            <a:r>
              <a:rPr lang="en-GB" sz="3200" dirty="0"/>
              <a:t>2) Catholic beliefs about resurrection </a:t>
            </a:r>
          </a:p>
          <a:p>
            <a:r>
              <a:rPr lang="en-GB" sz="3200" dirty="0"/>
              <a:t>3) Eschatology </a:t>
            </a:r>
          </a:p>
          <a:p>
            <a:r>
              <a:rPr lang="en-GB" sz="3200" dirty="0"/>
              <a:t>4) Alternative viewpoints on life after death </a:t>
            </a:r>
          </a:p>
          <a:p>
            <a:r>
              <a:rPr lang="en-GB" sz="3200" dirty="0"/>
              <a:t>5) The debate about the right to die </a:t>
            </a:r>
          </a:p>
          <a:p>
            <a:r>
              <a:rPr lang="en-GB" sz="3200" dirty="0"/>
              <a:t>6) The Magisterium </a:t>
            </a:r>
          </a:p>
          <a:p>
            <a:r>
              <a:rPr lang="en-GB" sz="3200" dirty="0"/>
              <a:t>7) The Second Vatican Council </a:t>
            </a:r>
          </a:p>
          <a:p>
            <a:r>
              <a:rPr lang="en-GB" sz="3200" dirty="0"/>
              <a:t>8) Christian sarcophagi </a:t>
            </a:r>
          </a:p>
          <a:p>
            <a:r>
              <a:rPr lang="en-GB" sz="3200" dirty="0"/>
              <a:t>9) The Paschal candle </a:t>
            </a:r>
          </a:p>
          <a:p>
            <a:r>
              <a:rPr lang="en-GB" sz="3200" dirty="0"/>
              <a:t>10) Music in the liturgy </a:t>
            </a:r>
          </a:p>
          <a:p>
            <a:r>
              <a:rPr lang="en-GB" sz="3200" dirty="0"/>
              <a:t>11) The funeral rite and praying for the dead </a:t>
            </a:r>
          </a:p>
          <a:p>
            <a:r>
              <a:rPr lang="en-GB" sz="3200" dirty="0"/>
              <a:t>12) Prayer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9EE4D640-F4EB-D8C8-E0B5-4E213C4B0A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4" name="Picture 13" descr="Dominican College Sion Hill | Guidance &amp; Counselling Website">
            <a:extLst>
              <a:ext uri="{FF2B5EF4-FFF2-40B4-BE49-F238E27FC236}">
                <a16:creationId xmlns:a16="http://schemas.microsoft.com/office/drawing/2014/main" id="{818FB1FD-4B41-E753-C22D-4C1B1E11D8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058"/>
          <a:stretch>
            <a:fillRect/>
          </a:stretch>
        </p:blipFill>
        <p:spPr>
          <a:xfrm>
            <a:off x="10901268" y="56786"/>
            <a:ext cx="1259675" cy="1679489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8D0AE0E-66C1-D81C-4CD1-84AF24E39CA3}"/>
              </a:ext>
            </a:extLst>
          </p:cNvPr>
          <p:cNvGraphicFramePr>
            <a:graphicFrameLocks noGrp="1"/>
          </p:cNvGraphicFramePr>
          <p:nvPr/>
        </p:nvGraphicFramePr>
        <p:xfrm>
          <a:off x="7714003" y="24063"/>
          <a:ext cx="3180519" cy="63758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60173">
                  <a:extLst>
                    <a:ext uri="{9D8B030D-6E8A-4147-A177-3AD203B41FA5}">
                      <a16:colId xmlns:a16="http://schemas.microsoft.com/office/drawing/2014/main" val="616454938"/>
                    </a:ext>
                  </a:extLst>
                </a:gridCol>
                <a:gridCol w="1060173">
                  <a:extLst>
                    <a:ext uri="{9D8B030D-6E8A-4147-A177-3AD203B41FA5}">
                      <a16:colId xmlns:a16="http://schemas.microsoft.com/office/drawing/2014/main" val="2752586677"/>
                    </a:ext>
                  </a:extLst>
                </a:gridCol>
                <a:gridCol w="1060173">
                  <a:extLst>
                    <a:ext uri="{9D8B030D-6E8A-4147-A177-3AD203B41FA5}">
                      <a16:colId xmlns:a16="http://schemas.microsoft.com/office/drawing/2014/main" val="2924989631"/>
                    </a:ext>
                  </a:extLst>
                </a:gridCol>
              </a:tblGrid>
              <a:tr h="5020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3 Months before exam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Month before exam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Week before exam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393385"/>
                  </a:ext>
                </a:extLst>
              </a:tr>
              <a:tr h="44839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506075"/>
                  </a:ext>
                </a:extLst>
              </a:tr>
              <a:tr h="50209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220267"/>
                  </a:ext>
                </a:extLst>
              </a:tr>
              <a:tr h="50209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775683"/>
                  </a:ext>
                </a:extLst>
              </a:tr>
              <a:tr h="50209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729465"/>
                  </a:ext>
                </a:extLst>
              </a:tr>
              <a:tr h="50209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70672"/>
                  </a:ext>
                </a:extLst>
              </a:tr>
              <a:tr h="50209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08581"/>
                  </a:ext>
                </a:extLst>
              </a:tr>
              <a:tr h="44928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66838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283957"/>
                  </a:ext>
                </a:extLst>
              </a:tr>
              <a:tr h="50209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810203"/>
                  </a:ext>
                </a:extLst>
              </a:tr>
              <a:tr h="50209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392986"/>
                  </a:ext>
                </a:extLst>
              </a:tr>
              <a:tr h="50209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078515"/>
                  </a:ext>
                </a:extLst>
              </a:tr>
              <a:tr h="50209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156317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061448E-F3F0-7A83-459F-836F04233373}"/>
              </a:ext>
            </a:extLst>
          </p:cNvPr>
          <p:cNvSpPr txBox="1"/>
          <p:nvPr/>
        </p:nvSpPr>
        <p:spPr>
          <a:xfrm>
            <a:off x="0" y="6457890"/>
            <a:ext cx="104324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* 1 = I know it very well, 2 = I can answer some of the questions, 3 = I need to do more revision </a:t>
            </a:r>
          </a:p>
        </p:txBody>
      </p:sp>
    </p:spTree>
    <p:extLst>
      <p:ext uri="{BB962C8B-B14F-4D97-AF65-F5344CB8AC3E}">
        <p14:creationId xmlns:p14="http://schemas.microsoft.com/office/powerpoint/2010/main" val="2009443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35B37-C2AB-AD2C-ECC7-CABD88AD4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8084B9B-BA3D-7DFC-D176-D7C5A1570AAD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1) Catholic meaning of death and dying well</a:t>
            </a:r>
            <a:endParaRPr lang="en-GB" sz="3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BFF0B195-B753-770C-D40A-62505A815A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0DED5E-E116-CD0D-14C0-442F6377A599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(b)  Describe Catholic teaching about the importance of dying well.  [5]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05EF1C8-BCEC-87B0-4870-9C99BFE6D0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4293707"/>
              </p:ext>
            </p:extLst>
          </p:nvPr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9788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13DE1-AFE4-1C73-5CB9-9034B42D2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4CBE01DC-8652-D300-41E7-B06E155AA5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D241C5-FEC9-AAE8-D36E-56FD0019308C}"/>
              </a:ext>
            </a:extLst>
          </p:cNvPr>
          <p:cNvSpPr txBox="1"/>
          <p:nvPr/>
        </p:nvSpPr>
        <p:spPr>
          <a:xfrm>
            <a:off x="30576" y="0"/>
            <a:ext cx="12130847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/>
              <a:t>P:</a:t>
            </a:r>
            <a:r>
              <a:rPr lang="en-GB" sz="2600" dirty="0"/>
              <a:t> Catholic: dying well </a:t>
            </a:r>
            <a:r>
              <a:rPr lang="en-GB" sz="2600" b="1" dirty="0"/>
              <a:t>allows people to prepare practically and spiritually for death.</a:t>
            </a:r>
            <a:br>
              <a:rPr lang="en-GB" sz="2600" b="1" dirty="0"/>
            </a:br>
            <a:r>
              <a:rPr lang="en-GB" sz="2600" b="1" dirty="0"/>
              <a:t>E: - </a:t>
            </a:r>
            <a:r>
              <a:rPr lang="en-GB" sz="2600" dirty="0"/>
              <a:t>Spend </a:t>
            </a:r>
            <a:r>
              <a:rPr lang="en-GB" sz="2600" u="sng" dirty="0"/>
              <a:t>time with family</a:t>
            </a:r>
            <a:r>
              <a:rPr lang="en-GB" sz="2600" dirty="0"/>
              <a:t>, </a:t>
            </a:r>
            <a:r>
              <a:rPr lang="en-GB" sz="2600" u="sng" dirty="0"/>
              <a:t>make a will </a:t>
            </a:r>
            <a:r>
              <a:rPr lang="en-GB" sz="2600" dirty="0"/>
              <a:t>and </a:t>
            </a:r>
            <a:r>
              <a:rPr lang="en-GB" sz="2600" u="sng" dirty="0"/>
              <a:t>plan the funeral</a:t>
            </a:r>
          </a:p>
          <a:p>
            <a:r>
              <a:rPr lang="en-GB" sz="2600" dirty="0"/>
              <a:t>     - Receive the </a:t>
            </a:r>
            <a:r>
              <a:rPr lang="en-GB" sz="2600" b="1" i="1" u="sng" dirty="0"/>
              <a:t>Sacrament of the Sick</a:t>
            </a:r>
            <a:r>
              <a:rPr lang="en-GB" sz="2600" dirty="0"/>
              <a:t>, including </a:t>
            </a:r>
            <a:r>
              <a:rPr lang="en-GB" sz="2600" b="1" i="1" u="sng" dirty="0"/>
              <a:t>absolution</a:t>
            </a:r>
            <a:r>
              <a:rPr lang="en-GB" sz="2600" u="sng" dirty="0"/>
              <a:t> (forgiveness of sins) and </a:t>
            </a:r>
            <a:r>
              <a:rPr lang="en-GB" sz="2600" b="1" i="1" u="sng" dirty="0"/>
              <a:t>viaticum</a:t>
            </a:r>
            <a:r>
              <a:rPr lang="en-GB" sz="2600" u="sng" dirty="0"/>
              <a:t> (the Eucharist given as “</a:t>
            </a:r>
            <a:r>
              <a:rPr lang="en-GB" sz="2600" i="1" u="sng" dirty="0"/>
              <a:t>food for the journey</a:t>
            </a:r>
            <a:r>
              <a:rPr lang="en-GB" sz="2600" u="sng" dirty="0"/>
              <a:t>”)</a:t>
            </a:r>
          </a:p>
          <a:p>
            <a:r>
              <a:rPr lang="en-GB" sz="2600" b="1" dirty="0"/>
              <a:t>E: - </a:t>
            </a:r>
            <a:r>
              <a:rPr lang="en-GB" sz="2600" dirty="0"/>
              <a:t>Helps the person and their family </a:t>
            </a:r>
            <a:r>
              <a:rPr lang="en-GB" sz="2600" b="1" dirty="0"/>
              <a:t>face death with peace and hope.</a:t>
            </a:r>
          </a:p>
          <a:p>
            <a:pPr lvl="0"/>
            <a:r>
              <a:rPr lang="en-GB" sz="2600" dirty="0"/>
              <a:t>     - </a:t>
            </a:r>
            <a:r>
              <a:rPr lang="en-GB" sz="2600" b="1" dirty="0"/>
              <a:t>Reduces the burden </a:t>
            </a:r>
            <a:r>
              <a:rPr lang="en-GB" sz="2600" dirty="0"/>
              <a:t>and stress on the family when </a:t>
            </a:r>
            <a:r>
              <a:rPr lang="en-GB" sz="2600" b="1" dirty="0"/>
              <a:t>arranging the funeral.</a:t>
            </a:r>
          </a:p>
          <a:p>
            <a:pPr lvl="0"/>
            <a:r>
              <a:rPr lang="en-GB" sz="2600" dirty="0"/>
              <a:t>     - </a:t>
            </a:r>
            <a:r>
              <a:rPr lang="en-GB" sz="2600" b="1" dirty="0"/>
              <a:t>Spiritually prepares the person to meet God.</a:t>
            </a:r>
          </a:p>
          <a:p>
            <a:pPr lvl="0"/>
            <a:endParaRPr lang="en-GB" sz="2600" dirty="0"/>
          </a:p>
          <a:p>
            <a:r>
              <a:rPr lang="en-GB" sz="2600" b="1" dirty="0"/>
              <a:t>P:</a:t>
            </a:r>
            <a:r>
              <a:rPr lang="en-GB" sz="2600" dirty="0"/>
              <a:t> Catholics believe that dying well involves </a:t>
            </a:r>
            <a:r>
              <a:rPr lang="en-GB" sz="2600" b="1" dirty="0"/>
              <a:t>maintaining a person’s dignity and value.</a:t>
            </a:r>
            <a:br>
              <a:rPr lang="en-GB" sz="2600" dirty="0"/>
            </a:br>
            <a:r>
              <a:rPr lang="en-GB" sz="2600" b="1" dirty="0"/>
              <a:t>E:</a:t>
            </a:r>
            <a:r>
              <a:rPr lang="en-GB" sz="2600" dirty="0"/>
              <a:t> </a:t>
            </a:r>
            <a:r>
              <a:rPr lang="en-GB" sz="2600" i="1" u="sng" dirty="0"/>
              <a:t>Evangelium Vitae </a:t>
            </a:r>
            <a:r>
              <a:rPr lang="en-GB" sz="2600" dirty="0"/>
              <a:t>(Pope John Paul II) supports </a:t>
            </a:r>
            <a:r>
              <a:rPr lang="en-GB" sz="2600" u="sng" dirty="0"/>
              <a:t>palliative care rather than euthanasia.</a:t>
            </a:r>
          </a:p>
          <a:p>
            <a:r>
              <a:rPr lang="en-GB" sz="2600" b="1" dirty="0"/>
              <a:t>E: - </a:t>
            </a:r>
            <a:r>
              <a:rPr lang="en-GB" sz="2600" dirty="0"/>
              <a:t>Palliative care </a:t>
            </a:r>
            <a:r>
              <a:rPr lang="en-GB" sz="2600" b="1" dirty="0"/>
              <a:t>relieves pain while allowing life to continue until natural death.</a:t>
            </a:r>
            <a:br>
              <a:rPr lang="en-GB" sz="2600" dirty="0"/>
            </a:br>
            <a:r>
              <a:rPr lang="en-GB" sz="2600" dirty="0"/>
              <a:t>      - Respects the </a:t>
            </a:r>
            <a:r>
              <a:rPr lang="en-GB" sz="2600" b="1" dirty="0"/>
              <a:t>sanctity of life.</a:t>
            </a:r>
            <a:endParaRPr lang="en-GB" sz="2600" dirty="0"/>
          </a:p>
          <a:p>
            <a:pPr lvl="0"/>
            <a:r>
              <a:rPr lang="en-GB" sz="2600" dirty="0"/>
              <a:t>      - </a:t>
            </a:r>
            <a:r>
              <a:rPr lang="en-GB" sz="2600" b="1" dirty="0"/>
              <a:t>Prepares the soul for judgement and eternal life.</a:t>
            </a:r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059424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244F9-87E0-B4CE-50FD-82BDA0464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107C202-9DD9-6169-40D9-74E764D71AAB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1) Catholic meaning of death and dying well</a:t>
            </a:r>
            <a:endParaRPr lang="en-GB" sz="3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2EA2CD08-8C7E-8D40-8D31-CEDA38C5DC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1B58F8-32F3-5824-CD5D-184930B06C3D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(b)  Describe Catholic teaching on Death.  [5]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4BB209E-6B81-C765-CF4F-6EAFF904C3B4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3109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8BC5A-4D3A-FBAC-705D-774365171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CF2B6419-CF21-7A25-30C0-9B655B26A1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29E7B0-739F-D87C-C22C-36734732C692}"/>
              </a:ext>
            </a:extLst>
          </p:cNvPr>
          <p:cNvSpPr txBox="1"/>
          <p:nvPr/>
        </p:nvSpPr>
        <p:spPr>
          <a:xfrm>
            <a:off x="61153" y="147352"/>
            <a:ext cx="12130847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b="1" dirty="0"/>
              <a:t>P:</a:t>
            </a:r>
            <a:r>
              <a:rPr lang="en-GB" sz="2500" dirty="0"/>
              <a:t> Catholics: </a:t>
            </a:r>
            <a:r>
              <a:rPr lang="en-GB" sz="2500" b="1" dirty="0"/>
              <a:t>death is not the end of life</a:t>
            </a:r>
            <a:r>
              <a:rPr lang="en-GB" sz="2500" dirty="0"/>
              <a:t>.</a:t>
            </a:r>
            <a:br>
              <a:rPr lang="en-GB" sz="2500" dirty="0"/>
            </a:br>
            <a:r>
              <a:rPr lang="en-GB" sz="2500" b="1" dirty="0"/>
              <a:t>E: - </a:t>
            </a:r>
            <a:r>
              <a:rPr lang="en-GB" sz="2500" u="sng" dirty="0"/>
              <a:t>St Paul</a:t>
            </a:r>
            <a:r>
              <a:rPr lang="en-GB" sz="2500" dirty="0"/>
              <a:t>: </a:t>
            </a:r>
            <a:r>
              <a:rPr lang="en-GB" sz="2500" u="sng" dirty="0"/>
              <a:t>“</a:t>
            </a:r>
            <a:r>
              <a:rPr lang="en-GB" sz="2500" i="1" u="sng" dirty="0"/>
              <a:t>We will not all sleep, but will be changed</a:t>
            </a:r>
            <a:r>
              <a:rPr lang="en-GB" sz="2500" u="sng" dirty="0"/>
              <a:t>”</a:t>
            </a:r>
            <a:r>
              <a:rPr lang="en-GB" dirty="0"/>
              <a:t> (</a:t>
            </a:r>
            <a:r>
              <a:rPr lang="en-GB" b="1" dirty="0"/>
              <a:t>1 Corinthians 15</a:t>
            </a:r>
            <a:r>
              <a:rPr lang="en-GB" dirty="0"/>
              <a:t>)</a:t>
            </a:r>
          </a:p>
          <a:p>
            <a:r>
              <a:rPr lang="en-GB" sz="2500" dirty="0"/>
              <a:t>- </a:t>
            </a:r>
            <a:r>
              <a:rPr lang="en-GB" sz="2500" u="sng" dirty="0"/>
              <a:t>St Paul</a:t>
            </a:r>
            <a:r>
              <a:rPr lang="en-GB" sz="2500" dirty="0"/>
              <a:t>: </a:t>
            </a:r>
            <a:r>
              <a:rPr lang="en-GB" sz="2500" u="sng" dirty="0"/>
              <a:t>“</a:t>
            </a:r>
            <a:r>
              <a:rPr lang="en-GB" sz="2500" i="1" u="sng" dirty="0"/>
              <a:t>Where, O death, is your victory?</a:t>
            </a:r>
            <a:r>
              <a:rPr lang="en-GB" sz="2500" dirty="0"/>
              <a:t> Where, O death, is your sting?” </a:t>
            </a:r>
            <a:r>
              <a:rPr lang="en-GB" dirty="0"/>
              <a:t>(</a:t>
            </a:r>
            <a:r>
              <a:rPr lang="en-GB" b="1" dirty="0"/>
              <a:t>1 Corinthians 15</a:t>
            </a:r>
            <a:r>
              <a:rPr lang="en-GB" dirty="0"/>
              <a:t>)</a:t>
            </a:r>
            <a:endParaRPr lang="en-GB" sz="3200" dirty="0"/>
          </a:p>
          <a:p>
            <a:r>
              <a:rPr lang="en-GB" sz="2500" b="1" dirty="0"/>
              <a:t>E:</a:t>
            </a:r>
            <a:r>
              <a:rPr lang="en-GB" sz="2500" dirty="0"/>
              <a:t> - Catholics therefore believe in </a:t>
            </a:r>
            <a:r>
              <a:rPr lang="en-GB" sz="2500" b="1" dirty="0"/>
              <a:t>eternal life with God.</a:t>
            </a:r>
          </a:p>
          <a:p>
            <a:pPr lvl="0"/>
            <a:r>
              <a:rPr lang="en-GB" sz="2500" dirty="0"/>
              <a:t>     - </a:t>
            </a:r>
            <a:r>
              <a:rPr lang="en-GB" sz="2500" b="1" dirty="0"/>
              <a:t>Death can be faced with hope </a:t>
            </a:r>
            <a:r>
              <a:rPr lang="en-GB" sz="2500" dirty="0"/>
              <a:t>because </a:t>
            </a:r>
            <a:r>
              <a:rPr lang="en-GB" sz="2500" b="1" dirty="0"/>
              <a:t>Jesus defeated death through his resurrection.</a:t>
            </a:r>
          </a:p>
          <a:p>
            <a:endParaRPr lang="en-GB" sz="2500" b="1" dirty="0"/>
          </a:p>
          <a:p>
            <a:r>
              <a:rPr lang="en-GB" sz="2500" b="1" dirty="0"/>
              <a:t>P:</a:t>
            </a:r>
            <a:r>
              <a:rPr lang="en-GB" sz="2500" dirty="0"/>
              <a:t> Catholics: death leads to </a:t>
            </a:r>
            <a:r>
              <a:rPr lang="en-GB" sz="2500" b="1" dirty="0"/>
              <a:t>judgement</a:t>
            </a:r>
            <a:r>
              <a:rPr lang="en-GB" sz="2500" dirty="0"/>
              <a:t> and the </a:t>
            </a:r>
            <a:r>
              <a:rPr lang="en-GB" sz="2500" b="1" dirty="0"/>
              <a:t>resurrection of the body</a:t>
            </a:r>
            <a:r>
              <a:rPr lang="en-GB" sz="2500" dirty="0"/>
              <a:t>.</a:t>
            </a:r>
            <a:br>
              <a:rPr lang="en-GB" sz="2500" dirty="0"/>
            </a:br>
            <a:r>
              <a:rPr lang="en-GB" sz="2500" b="1" dirty="0"/>
              <a:t>E: </a:t>
            </a:r>
            <a:r>
              <a:rPr lang="en-GB" sz="2500" u="sng" dirty="0"/>
              <a:t>Nicene Creed: </a:t>
            </a:r>
            <a:r>
              <a:rPr lang="en-GB" sz="2500" dirty="0"/>
              <a:t>teaches that </a:t>
            </a:r>
            <a:r>
              <a:rPr lang="en-GB" sz="2500" u="sng" dirty="0"/>
              <a:t>Jesus “will come again to judge the living and the dead”</a:t>
            </a:r>
          </a:p>
          <a:p>
            <a:pPr lvl="0"/>
            <a:r>
              <a:rPr lang="en-GB" sz="2500" dirty="0"/>
              <a:t>Catholics “</a:t>
            </a:r>
            <a:r>
              <a:rPr lang="en-GB" sz="2500" b="1" dirty="0"/>
              <a:t>look forward to the resurrection of the dead </a:t>
            </a:r>
            <a:r>
              <a:rPr lang="en-GB" sz="2500" dirty="0"/>
              <a:t>and the life of the world to come”</a:t>
            </a:r>
          </a:p>
          <a:p>
            <a:r>
              <a:rPr lang="en-GB" sz="2500" b="1" dirty="0"/>
              <a:t>E: - </a:t>
            </a:r>
            <a:r>
              <a:rPr lang="en-GB" sz="2500" b="1" u="sng" dirty="0"/>
              <a:t>Particular judgement: </a:t>
            </a:r>
            <a:r>
              <a:rPr lang="en-GB" sz="2500" dirty="0"/>
              <a:t>When a person dies their </a:t>
            </a:r>
            <a:r>
              <a:rPr lang="en-GB" sz="2500" u="sng" dirty="0"/>
              <a:t>soul goes to </a:t>
            </a:r>
            <a:r>
              <a:rPr lang="en-GB" sz="2500" b="1" u="sng" dirty="0"/>
              <a:t>heaven, hell or purgatory.</a:t>
            </a:r>
            <a:endParaRPr lang="en-GB" sz="2500" u="sng" dirty="0"/>
          </a:p>
          <a:p>
            <a:pPr lvl="0"/>
            <a:r>
              <a:rPr lang="en-GB" sz="2500" dirty="0"/>
              <a:t>     - </a:t>
            </a:r>
            <a:r>
              <a:rPr lang="en-GB" sz="2500" b="1" u="sng" dirty="0"/>
              <a:t>Final Judgement: </a:t>
            </a:r>
            <a:r>
              <a:rPr lang="en-GB" sz="2500" dirty="0"/>
              <a:t>the </a:t>
            </a:r>
            <a:r>
              <a:rPr lang="en-GB" sz="2500" b="1" u="sng" dirty="0"/>
              <a:t>soul</a:t>
            </a:r>
            <a:r>
              <a:rPr lang="en-GB" sz="2500" u="sng" dirty="0"/>
              <a:t> will be </a:t>
            </a:r>
            <a:r>
              <a:rPr lang="en-GB" sz="2500" b="1" u="sng" dirty="0"/>
              <a:t>reunited</a:t>
            </a:r>
            <a:r>
              <a:rPr lang="en-GB" sz="2500" u="sng" dirty="0"/>
              <a:t> with a </a:t>
            </a:r>
            <a:r>
              <a:rPr lang="en-GB" sz="2500" b="1" u="sng" dirty="0"/>
              <a:t>resurrected body</a:t>
            </a:r>
          </a:p>
          <a:p>
            <a:pPr lvl="0"/>
            <a:r>
              <a:rPr lang="en-GB" sz="2500" dirty="0"/>
              <a:t>     - At death, humans lose their earthly physical body, but Catholics believe they will receive a transformed </a:t>
            </a:r>
            <a:r>
              <a:rPr lang="en-GB" sz="2500" b="1" dirty="0"/>
              <a:t>spiritual body united with their soul</a:t>
            </a:r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4152619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6F635-813D-2BB0-8042-92CF7750D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5A07CAF-5A7E-6292-F5B4-994147DB27CA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1) Catholic meaning of death and dying well</a:t>
            </a:r>
            <a:endParaRPr lang="en-GB" sz="3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CB5D2042-BB1C-1D66-C264-14856DFFB7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FDD2F89-0994-AAFC-D35B-D60F6E6E748C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c) Explain the importance of palliative care for Catholics.  [8]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498010D-C655-B26C-476B-FC1AEEA6C53F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0292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614CA-474B-FB15-E552-9BD70DE2C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47283B71-2FA9-D593-C5D5-87D154AAC8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CE96F0-5720-9775-83CA-89FD85ACC9D4}"/>
              </a:ext>
            </a:extLst>
          </p:cNvPr>
          <p:cNvSpPr txBox="1"/>
          <p:nvPr/>
        </p:nvSpPr>
        <p:spPr>
          <a:xfrm>
            <a:off x="3097" y="-26816"/>
            <a:ext cx="12130847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P:</a:t>
            </a:r>
            <a:r>
              <a:rPr lang="en-GB" dirty="0"/>
              <a:t> Palliative care is important because it </a:t>
            </a:r>
            <a:r>
              <a:rPr lang="en-GB" b="1" dirty="0"/>
              <a:t>respects the sanctity of life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</a:t>
            </a:r>
            <a:r>
              <a:rPr lang="en-GB" dirty="0"/>
              <a:t> - </a:t>
            </a:r>
            <a:r>
              <a:rPr lang="en-GB" u="sng" dirty="0"/>
              <a:t>Genesis</a:t>
            </a:r>
            <a:r>
              <a:rPr lang="en-GB" dirty="0"/>
              <a:t>: </a:t>
            </a:r>
            <a:r>
              <a:rPr lang="en-GB" u="sng" dirty="0"/>
              <a:t>“Imago Dei” </a:t>
            </a:r>
            <a:r>
              <a:rPr lang="en-GB" dirty="0"/>
              <a:t>(We are made in the image of God therefore life is sacred)</a:t>
            </a:r>
            <a:br>
              <a:rPr lang="en-GB" u="sng" dirty="0"/>
            </a:br>
            <a:r>
              <a:rPr lang="en-GB" dirty="0"/>
              <a:t>      - </a:t>
            </a:r>
            <a:r>
              <a:rPr lang="en-GB" u="sng" dirty="0"/>
              <a:t>Ten Commandments: “You shall not kill.”</a:t>
            </a:r>
            <a:br>
              <a:rPr lang="en-GB" dirty="0"/>
            </a:br>
            <a:r>
              <a:rPr lang="en-GB" b="1" dirty="0"/>
              <a:t>E: - Palliative care is an alternative to euthanasia </a:t>
            </a:r>
            <a:r>
              <a:rPr lang="en-GB" dirty="0"/>
              <a:t>and assisted suicide.</a:t>
            </a:r>
          </a:p>
          <a:p>
            <a:pPr lvl="0"/>
            <a:r>
              <a:rPr lang="en-GB" dirty="0"/>
              <a:t>     - It allows a person to live until their </a:t>
            </a:r>
            <a:r>
              <a:rPr lang="en-GB" b="1" dirty="0"/>
              <a:t>natural death.</a:t>
            </a:r>
            <a:endParaRPr lang="en-GB" dirty="0"/>
          </a:p>
          <a:p>
            <a:pPr lvl="0"/>
            <a:r>
              <a:rPr lang="en-GB" dirty="0"/>
              <a:t>     - Recognises that </a:t>
            </a:r>
            <a:r>
              <a:rPr lang="en-GB" b="1" dirty="0"/>
              <a:t>life is a sacred gift from God </a:t>
            </a:r>
            <a:r>
              <a:rPr lang="en-GB" dirty="0"/>
              <a:t>and </a:t>
            </a:r>
            <a:r>
              <a:rPr lang="en-GB" b="1" dirty="0"/>
              <a:t>should not be deliberately ended.</a:t>
            </a:r>
          </a:p>
          <a:p>
            <a:pPr lvl="0"/>
            <a:endParaRPr lang="en-GB" dirty="0"/>
          </a:p>
          <a:p>
            <a:r>
              <a:rPr lang="en-GB" b="1" dirty="0"/>
              <a:t>P:</a:t>
            </a:r>
            <a:r>
              <a:rPr lang="en-GB" dirty="0"/>
              <a:t> Palliative care </a:t>
            </a:r>
            <a:r>
              <a:rPr lang="en-GB" b="1" dirty="0"/>
              <a:t>maintains the dying person’s dignity and reduces suffering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</a:t>
            </a:r>
            <a:r>
              <a:rPr lang="en-GB" dirty="0"/>
              <a:t> </a:t>
            </a:r>
            <a:r>
              <a:rPr lang="en-GB" u="sng" dirty="0"/>
              <a:t>Evangelium Vitae </a:t>
            </a:r>
            <a:r>
              <a:rPr lang="en-GB" dirty="0"/>
              <a:t>teaches that </a:t>
            </a:r>
            <a:r>
              <a:rPr lang="en-GB" u="sng" dirty="0"/>
              <a:t>palliative care is appropriate for people approaching death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Provides pain relief</a:t>
            </a:r>
            <a:r>
              <a:rPr lang="en-GB" dirty="0"/>
              <a:t>, nursing care and medical support</a:t>
            </a:r>
          </a:p>
          <a:p>
            <a:pPr lvl="0"/>
            <a:r>
              <a:rPr lang="en-GB" dirty="0"/>
              <a:t>     - Allows patients to refuse treatment that is too burdensome</a:t>
            </a:r>
          </a:p>
          <a:p>
            <a:pPr lvl="0"/>
            <a:r>
              <a:rPr lang="en-GB" dirty="0"/>
              <a:t>     - Cares for the whole person rather than deliberately ending their life</a:t>
            </a:r>
          </a:p>
          <a:p>
            <a:endParaRPr lang="en-GB" b="1" dirty="0"/>
          </a:p>
          <a:p>
            <a:r>
              <a:rPr lang="en-GB" b="1" dirty="0"/>
              <a:t>P:</a:t>
            </a:r>
            <a:r>
              <a:rPr lang="en-GB" dirty="0"/>
              <a:t> Palliative care </a:t>
            </a:r>
            <a:r>
              <a:rPr lang="en-GB" b="1" dirty="0"/>
              <a:t>follows Jesus’ teaching and example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</a:t>
            </a:r>
            <a:r>
              <a:rPr lang="en-GB" dirty="0"/>
              <a:t> </a:t>
            </a:r>
            <a:r>
              <a:rPr lang="en-GB" u="sng" dirty="0"/>
              <a:t>Jesus</a:t>
            </a:r>
            <a:r>
              <a:rPr lang="en-GB" dirty="0"/>
              <a:t> taught, </a:t>
            </a:r>
            <a:r>
              <a:rPr lang="en-GB" u="sng" dirty="0"/>
              <a:t>“Love your neighbour,” </a:t>
            </a:r>
            <a:r>
              <a:rPr lang="en-GB" dirty="0"/>
              <a:t>and </a:t>
            </a:r>
            <a:r>
              <a:rPr lang="en-GB" u="sng" dirty="0"/>
              <a:t>cared for people who were sick and suffering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Catholics should show </a:t>
            </a:r>
            <a:r>
              <a:rPr lang="en-GB" b="1" dirty="0"/>
              <a:t>compassion towards the terminally ill.</a:t>
            </a:r>
          </a:p>
          <a:p>
            <a:pPr lvl="0"/>
            <a:r>
              <a:rPr lang="en-GB" dirty="0"/>
              <a:t>     - </a:t>
            </a:r>
            <a:r>
              <a:rPr lang="en-GB" b="1" dirty="0"/>
              <a:t>Hospices provide practical, emotional and spiritual support.</a:t>
            </a:r>
          </a:p>
          <a:p>
            <a:pPr lvl="0"/>
            <a:r>
              <a:rPr lang="en-GB" dirty="0"/>
              <a:t>    - Caring for the sick allows Catholics to </a:t>
            </a:r>
            <a:r>
              <a:rPr lang="en-GB" b="1" dirty="0"/>
              <a:t>follow the example of Jesus</a:t>
            </a:r>
            <a:r>
              <a:rPr lang="en-GB" dirty="0"/>
              <a:t>.</a:t>
            </a:r>
          </a:p>
          <a:p>
            <a:pPr lvl="0"/>
            <a:endParaRPr lang="en-GB" dirty="0"/>
          </a:p>
          <a:p>
            <a:r>
              <a:rPr lang="en-GB" b="1" dirty="0"/>
              <a:t>P:</a:t>
            </a:r>
            <a:r>
              <a:rPr lang="en-GB" dirty="0"/>
              <a:t> Palliative care helps a Catholic to </a:t>
            </a:r>
            <a:r>
              <a:rPr lang="en-GB" b="1" dirty="0"/>
              <a:t>die well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</a:t>
            </a:r>
            <a:r>
              <a:rPr lang="en-GB" dirty="0"/>
              <a:t> A dying Catholic may receive the </a:t>
            </a:r>
            <a:r>
              <a:rPr lang="en-GB" u="sng" dirty="0"/>
              <a:t>Sacrament of the Sick</a:t>
            </a:r>
            <a:r>
              <a:rPr lang="en-GB" dirty="0"/>
              <a:t>, including </a:t>
            </a:r>
            <a:r>
              <a:rPr lang="en-GB" b="1" u="sng" dirty="0"/>
              <a:t>absolution</a:t>
            </a:r>
            <a:r>
              <a:rPr lang="en-GB" dirty="0"/>
              <a:t> (forgiveness of sins)and </a:t>
            </a:r>
            <a:r>
              <a:rPr lang="en-GB" b="1" u="sng" dirty="0"/>
              <a:t>viaticum</a:t>
            </a:r>
            <a:r>
              <a:rPr lang="en-GB" b="1" dirty="0"/>
              <a:t> (Eucharistic </a:t>
            </a:r>
            <a:r>
              <a:rPr lang="en-GB" b="1" u="sng" dirty="0"/>
              <a:t>[“Food for the journey”])</a:t>
            </a:r>
            <a:r>
              <a:rPr lang="en-GB" u="sng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Helps the person </a:t>
            </a:r>
            <a:r>
              <a:rPr lang="en-GB" b="1" dirty="0"/>
              <a:t>face death with peace and hope.</a:t>
            </a:r>
          </a:p>
          <a:p>
            <a:pPr lvl="0"/>
            <a:r>
              <a:rPr lang="en-GB" dirty="0"/>
              <a:t>     - </a:t>
            </a:r>
            <a:r>
              <a:rPr lang="en-GB" b="1" dirty="0"/>
              <a:t>Supports the family </a:t>
            </a:r>
            <a:r>
              <a:rPr lang="en-GB" dirty="0"/>
              <a:t>during the person’s final days.</a:t>
            </a:r>
          </a:p>
          <a:p>
            <a:pPr lvl="0"/>
            <a:r>
              <a:rPr lang="en-GB" dirty="0"/>
              <a:t>     - Prepares the person spiritually for </a:t>
            </a:r>
            <a:r>
              <a:rPr lang="en-GB" b="1" dirty="0"/>
              <a:t>judgement</a:t>
            </a:r>
            <a:r>
              <a:rPr lang="en-GB" dirty="0"/>
              <a:t> and eternal life.</a:t>
            </a:r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125583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AFA29-A6D1-6D50-1C41-40A8640A1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BA68CE2-B783-8E55-385E-06DDE04037B1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1) Catholic meaning of death and dying well</a:t>
            </a:r>
            <a:endParaRPr lang="en-GB" sz="3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F3071C95-CC01-7646-B69B-0E3F4F6548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53DBD0-6779-8410-C83D-47C7F42F78EC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(d) ‘It is not possible to die well.’  Discuss. [15]</a:t>
            </a:r>
            <a:r>
              <a:rPr lang="en-GB" sz="3600" dirty="0"/>
              <a:t> </a:t>
            </a:r>
            <a:endParaRPr lang="en-GB" sz="3600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874A723-91A2-2B13-F562-A7ADA0F691C6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70185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0C0EA-F1A4-7812-19A3-74E144335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2159262F-6A51-6EAC-A03B-CE175E5F76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83C512-FDA3-695A-30B0-45DCCED51DB2}"/>
              </a:ext>
            </a:extLst>
          </p:cNvPr>
          <p:cNvSpPr txBox="1"/>
          <p:nvPr/>
        </p:nvSpPr>
        <p:spPr>
          <a:xfrm>
            <a:off x="3097" y="8809"/>
            <a:ext cx="12130847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b="1" dirty="0"/>
              <a:t>P:</a:t>
            </a:r>
            <a:r>
              <a:rPr lang="en-GB" sz="1500" dirty="0"/>
              <a:t> Catholics </a:t>
            </a:r>
            <a:r>
              <a:rPr lang="en-GB" sz="1500" b="1" dirty="0"/>
              <a:t>disagree:</a:t>
            </a:r>
            <a:r>
              <a:rPr lang="en-GB" sz="1500" dirty="0"/>
              <a:t> because people can </a:t>
            </a:r>
            <a:r>
              <a:rPr lang="en-GB" sz="1500" b="1" dirty="0"/>
              <a:t>prepare practically and spiritually for death.</a:t>
            </a:r>
            <a:br>
              <a:rPr lang="en-GB" sz="1500" dirty="0"/>
            </a:br>
            <a:r>
              <a:rPr lang="en-GB" sz="1500" b="1" dirty="0"/>
              <a:t>E: - </a:t>
            </a:r>
            <a:r>
              <a:rPr lang="en-GB" sz="1500" dirty="0"/>
              <a:t>Spend </a:t>
            </a:r>
            <a:r>
              <a:rPr lang="en-GB" sz="1500" u="sng" dirty="0"/>
              <a:t>time with family</a:t>
            </a:r>
            <a:r>
              <a:rPr lang="en-GB" sz="1500" dirty="0"/>
              <a:t>, </a:t>
            </a:r>
            <a:r>
              <a:rPr lang="en-GB" sz="1500" u="sng" dirty="0"/>
              <a:t>resolve conflicts,</a:t>
            </a:r>
            <a:r>
              <a:rPr lang="en-GB" sz="1500" dirty="0"/>
              <a:t> </a:t>
            </a:r>
            <a:r>
              <a:rPr lang="en-GB" sz="1500" u="sng" dirty="0"/>
              <a:t>make a will </a:t>
            </a:r>
            <a:r>
              <a:rPr lang="en-GB" sz="1500" dirty="0"/>
              <a:t>and </a:t>
            </a:r>
            <a:r>
              <a:rPr lang="en-GB" sz="1500" u="sng" dirty="0"/>
              <a:t>plan the funeral</a:t>
            </a:r>
          </a:p>
          <a:p>
            <a:pPr lvl="0"/>
            <a:r>
              <a:rPr lang="en-GB" sz="1500" dirty="0"/>
              <a:t>     - Receive the </a:t>
            </a:r>
            <a:r>
              <a:rPr lang="en-GB" sz="1500" b="1" u="sng" dirty="0"/>
              <a:t>Sacrament of the Sick</a:t>
            </a:r>
            <a:r>
              <a:rPr lang="en-GB" sz="1500" dirty="0"/>
              <a:t>, including </a:t>
            </a:r>
            <a:r>
              <a:rPr lang="en-GB" sz="1500" b="1" u="sng" dirty="0"/>
              <a:t>absolution</a:t>
            </a:r>
            <a:r>
              <a:rPr lang="en-GB" sz="1500" dirty="0"/>
              <a:t> (forgiveness) and </a:t>
            </a:r>
            <a:r>
              <a:rPr lang="en-GB" sz="1500" b="1" u="sng" dirty="0"/>
              <a:t>viaticum</a:t>
            </a:r>
            <a:r>
              <a:rPr lang="en-GB" sz="1500" dirty="0"/>
              <a:t> (the Eucharist given as “food for the journey”)</a:t>
            </a:r>
          </a:p>
          <a:p>
            <a:r>
              <a:rPr lang="en-GB" sz="1500" b="1" dirty="0"/>
              <a:t>E: - Reduces anxiety and unfinished business</a:t>
            </a:r>
            <a:r>
              <a:rPr lang="en-GB" sz="1500" dirty="0"/>
              <a:t>.</a:t>
            </a:r>
          </a:p>
          <a:p>
            <a:r>
              <a:rPr lang="en-GB" sz="1500" dirty="0"/>
              <a:t>      - Helps the </a:t>
            </a:r>
            <a:r>
              <a:rPr lang="en-GB" sz="1500" b="1" dirty="0"/>
              <a:t>person face death with peace and hope of heaven.</a:t>
            </a:r>
          </a:p>
          <a:p>
            <a:pPr lvl="0"/>
            <a:r>
              <a:rPr lang="en-GB" sz="1500" dirty="0"/>
              <a:t>      - Spiritually </a:t>
            </a:r>
            <a:r>
              <a:rPr lang="en-GB" sz="1500" b="1" dirty="0"/>
              <a:t>prepares the person for judgement</a:t>
            </a:r>
            <a:r>
              <a:rPr lang="en-GB" sz="1500" dirty="0"/>
              <a:t>, as taught by Jesus in the </a:t>
            </a:r>
            <a:r>
              <a:rPr lang="en-GB" sz="1500" b="1" i="1" u="sng" dirty="0"/>
              <a:t>Parable of the Sheep and the Goats</a:t>
            </a:r>
            <a:r>
              <a:rPr lang="en-GB" sz="1500" dirty="0"/>
              <a:t>, and eternal life</a:t>
            </a:r>
          </a:p>
          <a:p>
            <a:r>
              <a:rPr lang="en-GB" sz="1500" b="1" dirty="0"/>
              <a:t>L:</a:t>
            </a:r>
            <a:r>
              <a:rPr lang="en-GB" sz="1500" dirty="0"/>
              <a:t> Therefore, it is possible to die well because a person can be prepared for death and the hope of eternal life in heaven.</a:t>
            </a:r>
          </a:p>
          <a:p>
            <a:endParaRPr lang="en-GB" sz="1500" dirty="0"/>
          </a:p>
          <a:p>
            <a:r>
              <a:rPr lang="en-GB" sz="1500" b="1" dirty="0"/>
              <a:t>P:</a:t>
            </a:r>
            <a:r>
              <a:rPr lang="en-GB" sz="1500" dirty="0"/>
              <a:t> Atheists may </a:t>
            </a:r>
            <a:r>
              <a:rPr lang="en-GB" sz="1500" b="1" dirty="0"/>
              <a:t>agree:</a:t>
            </a:r>
            <a:r>
              <a:rPr lang="en-GB" sz="1500" dirty="0"/>
              <a:t> because they </a:t>
            </a:r>
            <a:r>
              <a:rPr lang="en-GB" sz="1500" b="1" dirty="0"/>
              <a:t>do not believe in life after death.</a:t>
            </a:r>
            <a:br>
              <a:rPr lang="en-GB" sz="1500" b="1" dirty="0"/>
            </a:br>
            <a:r>
              <a:rPr lang="en-GB" sz="1500" b="1" dirty="0"/>
              <a:t>E:</a:t>
            </a:r>
            <a:r>
              <a:rPr lang="en-GB" sz="1500" dirty="0"/>
              <a:t> </a:t>
            </a:r>
            <a:r>
              <a:rPr lang="en-GB" sz="1500" u="sng" dirty="0"/>
              <a:t>Atheists</a:t>
            </a:r>
            <a:r>
              <a:rPr lang="en-GB" sz="1500" dirty="0"/>
              <a:t> generally believe that </a:t>
            </a:r>
            <a:r>
              <a:rPr lang="en-GB" sz="1500" u="sng" dirty="0"/>
              <a:t>death is the permanent end of a person’s existence.</a:t>
            </a:r>
          </a:p>
          <a:p>
            <a:r>
              <a:rPr lang="en-GB" sz="1500" b="1" dirty="0"/>
              <a:t>E: - Religious preparation </a:t>
            </a:r>
            <a:r>
              <a:rPr lang="en-GB" sz="1500" dirty="0"/>
              <a:t>(Funerals, sacrament of the sick etc. ) may </a:t>
            </a:r>
            <a:r>
              <a:rPr lang="en-GB" sz="1500" b="1" dirty="0"/>
              <a:t>seem meaningless if there is no soul, judgement or eternal life.</a:t>
            </a:r>
          </a:p>
          <a:p>
            <a:pPr lvl="0"/>
            <a:r>
              <a:rPr lang="en-GB" sz="1500" dirty="0"/>
              <a:t>      - Death ends the </a:t>
            </a:r>
            <a:r>
              <a:rPr lang="en-GB" sz="1500" b="1" dirty="0"/>
              <a:t>only life a person has (No after life so </a:t>
            </a:r>
            <a:r>
              <a:rPr lang="en-GB" sz="1500" b="1" u="sng" dirty="0"/>
              <a:t>Sacrament of the Sick is pointless</a:t>
            </a:r>
            <a:r>
              <a:rPr lang="en-GB" sz="1500" dirty="0"/>
              <a:t>).</a:t>
            </a:r>
          </a:p>
          <a:p>
            <a:r>
              <a:rPr lang="en-GB" sz="1500" b="1" dirty="0"/>
              <a:t>L:</a:t>
            </a:r>
            <a:r>
              <a:rPr lang="en-GB" sz="1500" dirty="0"/>
              <a:t> Therefore, an atheist may argue that a person cannot die well because </a:t>
            </a:r>
            <a:r>
              <a:rPr lang="en-GB" sz="1500" b="1" dirty="0"/>
              <a:t>death involves the permanent loss of life.</a:t>
            </a:r>
          </a:p>
          <a:p>
            <a:endParaRPr lang="en-GB" sz="1500" dirty="0"/>
          </a:p>
          <a:p>
            <a:r>
              <a:rPr lang="en-GB" sz="1500" b="1" dirty="0"/>
              <a:t>P:</a:t>
            </a:r>
            <a:r>
              <a:rPr lang="en-GB" sz="1500" dirty="0"/>
              <a:t> Some </a:t>
            </a:r>
            <a:r>
              <a:rPr lang="en-GB" sz="1500" b="1" u="sng" dirty="0"/>
              <a:t>Humanists</a:t>
            </a:r>
            <a:r>
              <a:rPr lang="en-GB" sz="1500" dirty="0"/>
              <a:t> </a:t>
            </a:r>
            <a:r>
              <a:rPr lang="en-GB" sz="1500" b="1" dirty="0"/>
              <a:t>disagree:</a:t>
            </a:r>
            <a:r>
              <a:rPr lang="en-GB" sz="1500" dirty="0"/>
              <a:t> because they believe </a:t>
            </a:r>
            <a:r>
              <a:rPr lang="en-GB" sz="1500" b="1" dirty="0"/>
              <a:t>dying well involves reducing suffering</a:t>
            </a:r>
            <a:r>
              <a:rPr lang="en-GB" sz="1500" dirty="0"/>
              <a:t>.</a:t>
            </a:r>
            <a:br>
              <a:rPr lang="en-GB" sz="1500" dirty="0"/>
            </a:br>
            <a:r>
              <a:rPr lang="en-GB" sz="1500" b="1" dirty="0"/>
              <a:t>E:</a:t>
            </a:r>
            <a:r>
              <a:rPr lang="en-GB" sz="1500" dirty="0"/>
              <a:t> Some Humanists support </a:t>
            </a:r>
            <a:r>
              <a:rPr lang="en-GB" sz="1500" u="sng" dirty="0"/>
              <a:t>euthanasia or assisted dying to end unbearable suffering</a:t>
            </a:r>
            <a:r>
              <a:rPr lang="en-GB" sz="1500" dirty="0"/>
              <a:t>.</a:t>
            </a:r>
          </a:p>
          <a:p>
            <a:r>
              <a:rPr lang="en-GB" sz="1500" b="1" dirty="0"/>
              <a:t>E: - </a:t>
            </a:r>
            <a:r>
              <a:rPr lang="en-GB" sz="1500" dirty="0"/>
              <a:t>Humanists often emphasise </a:t>
            </a:r>
            <a:r>
              <a:rPr lang="en-GB" sz="1500" b="1" dirty="0"/>
              <a:t>quality of life rather than the sanctity of life</a:t>
            </a:r>
            <a:endParaRPr lang="en-GB" sz="1500" dirty="0"/>
          </a:p>
          <a:p>
            <a:pPr lvl="0"/>
            <a:r>
              <a:rPr lang="en-GB" sz="1500" dirty="0"/>
              <a:t>      - They argue that if their </a:t>
            </a:r>
            <a:r>
              <a:rPr lang="en-GB" sz="1500" b="1" dirty="0"/>
              <a:t>pain or disability becomes unmanageable their life may no longer be worth living.</a:t>
            </a:r>
            <a:br>
              <a:rPr lang="en-GB" sz="1500" b="1" dirty="0"/>
            </a:br>
            <a:r>
              <a:rPr lang="en-GB" sz="1500" dirty="0"/>
              <a:t>      - </a:t>
            </a:r>
            <a:r>
              <a:rPr lang="en-GB" sz="1500" b="1" dirty="0"/>
              <a:t>A person can die well by suffering less. </a:t>
            </a:r>
          </a:p>
          <a:p>
            <a:r>
              <a:rPr lang="en-GB" sz="1500" b="1" dirty="0"/>
              <a:t>L:</a:t>
            </a:r>
            <a:r>
              <a:rPr lang="en-GB" sz="1500" dirty="0"/>
              <a:t> Therefore, Humanists may argue that it is possible to die well if a </a:t>
            </a:r>
            <a:r>
              <a:rPr lang="en-GB" sz="1500" b="1" dirty="0"/>
              <a:t>terminally ill person can choose an end to their suffering through death</a:t>
            </a:r>
            <a:r>
              <a:rPr lang="en-GB" sz="1500" dirty="0"/>
              <a:t>.</a:t>
            </a:r>
          </a:p>
          <a:p>
            <a:endParaRPr lang="en-GB" sz="1500" dirty="0"/>
          </a:p>
          <a:p>
            <a:r>
              <a:rPr lang="en-GB" sz="1500" b="1" dirty="0"/>
              <a:t>P:</a:t>
            </a:r>
            <a:r>
              <a:rPr lang="en-GB" sz="1500" dirty="0"/>
              <a:t> Catholics </a:t>
            </a:r>
            <a:r>
              <a:rPr lang="en-GB" sz="1500" b="1" dirty="0"/>
              <a:t>disagree:</a:t>
            </a:r>
            <a:r>
              <a:rPr lang="en-GB" sz="1500" dirty="0"/>
              <a:t> argue </a:t>
            </a:r>
            <a:r>
              <a:rPr lang="en-GB" sz="1500" b="1" dirty="0"/>
              <a:t>palliative care</a:t>
            </a:r>
            <a:r>
              <a:rPr lang="en-GB" sz="1500" dirty="0"/>
              <a:t> </a:t>
            </a:r>
            <a:r>
              <a:rPr lang="en-GB" sz="1500" b="1" dirty="0"/>
              <a:t>allows people to die with dignity</a:t>
            </a:r>
            <a:r>
              <a:rPr lang="en-GB" sz="1500" dirty="0"/>
              <a:t>.</a:t>
            </a:r>
            <a:br>
              <a:rPr lang="en-GB" sz="1500" dirty="0"/>
            </a:br>
            <a:r>
              <a:rPr lang="en-GB" sz="1500" b="1" dirty="0"/>
              <a:t>E:</a:t>
            </a:r>
            <a:r>
              <a:rPr lang="en-GB" sz="1500" dirty="0"/>
              <a:t> Pope John Paul II in </a:t>
            </a:r>
            <a:r>
              <a:rPr lang="en-GB" sz="1500" b="1" u="sng" dirty="0"/>
              <a:t>Evangelium Vitae</a:t>
            </a:r>
            <a:r>
              <a:rPr lang="en-GB" sz="1500" u="sng" dirty="0"/>
              <a:t> supports palliative care rather than euthanasia</a:t>
            </a:r>
            <a:r>
              <a:rPr lang="en-GB" sz="1500" dirty="0"/>
              <a:t>.</a:t>
            </a:r>
          </a:p>
          <a:p>
            <a:r>
              <a:rPr lang="en-GB" sz="1500" b="1" dirty="0"/>
              <a:t>E: - Provides pain relief</a:t>
            </a:r>
            <a:r>
              <a:rPr lang="en-GB" sz="1500" dirty="0"/>
              <a:t>, nursing care and emotional support</a:t>
            </a:r>
          </a:p>
          <a:p>
            <a:pPr lvl="0"/>
            <a:r>
              <a:rPr lang="en-GB" sz="1500" dirty="0"/>
              <a:t>     - Allows patients to </a:t>
            </a:r>
            <a:r>
              <a:rPr lang="en-GB" sz="1500" b="1" dirty="0"/>
              <a:t>refuse treatments that are too burdensome</a:t>
            </a:r>
          </a:p>
          <a:p>
            <a:pPr lvl="0"/>
            <a:r>
              <a:rPr lang="en-GB" sz="1500" dirty="0"/>
              <a:t>     - Respects the </a:t>
            </a:r>
            <a:r>
              <a:rPr lang="en-GB" sz="1500" b="1" dirty="0"/>
              <a:t>sanctity of life</a:t>
            </a:r>
            <a:r>
              <a:rPr lang="en-GB" sz="1500" dirty="0"/>
              <a:t> by allowing life to continue until natural death</a:t>
            </a:r>
          </a:p>
          <a:p>
            <a:r>
              <a:rPr lang="en-GB" sz="1500" b="1" dirty="0"/>
              <a:t>L:</a:t>
            </a:r>
            <a:r>
              <a:rPr lang="en-GB" sz="1500" dirty="0"/>
              <a:t> Therefore, even someone with a terminal illness may die well if their pain is controlled and their dignity is protected.</a:t>
            </a:r>
          </a:p>
          <a:p>
            <a:endParaRPr lang="en-GB" sz="1500" b="1" dirty="0"/>
          </a:p>
          <a:p>
            <a:r>
              <a:rPr lang="en-GB" sz="1500" b="1" dirty="0"/>
              <a:t>In conclusion, the strongest argument is …. Because ….</a:t>
            </a:r>
            <a:endParaRPr lang="en-GB" sz="1500" dirty="0"/>
          </a:p>
        </p:txBody>
      </p:sp>
    </p:spTree>
    <p:extLst>
      <p:ext uri="{BB962C8B-B14F-4D97-AF65-F5344CB8AC3E}">
        <p14:creationId xmlns:p14="http://schemas.microsoft.com/office/powerpoint/2010/main" val="9993880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A6D921-5186-E50B-B5B7-B6952F649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24627D3-2113-FA38-B8DE-0DD8FD56F42F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2) Catholic beliefs about resurrection 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429F98D4-B548-5794-9637-A352B97B27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139C3B9-1F58-DEDC-EA0D-E52B81D52A36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(b) Describe Catholic beliefs about the resurrection. [5] 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0B79636-B4C0-9AE5-423C-91F81CEAC21C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26732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5EE1E-73A0-0197-3759-0941E6C82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959FCA8A-F450-C0FF-5782-EDC86BCB1D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51D46-2901-869F-DD90-36145FAEED22}"/>
              </a:ext>
            </a:extLst>
          </p:cNvPr>
          <p:cNvSpPr txBox="1"/>
          <p:nvPr/>
        </p:nvSpPr>
        <p:spPr>
          <a:xfrm>
            <a:off x="0" y="0"/>
            <a:ext cx="12107096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Def:</a:t>
            </a:r>
            <a:r>
              <a:rPr lang="en-GB" sz="2400" dirty="0"/>
              <a:t> </a:t>
            </a:r>
            <a:r>
              <a:rPr lang="en-GB" sz="2400" b="1" dirty="0"/>
              <a:t>Resurrection</a:t>
            </a:r>
            <a:r>
              <a:rPr lang="en-GB" sz="2400" dirty="0"/>
              <a:t> means the </a:t>
            </a:r>
            <a:r>
              <a:rPr lang="en-GB" sz="2400" b="1" dirty="0"/>
              <a:t>raising of the body to life again after death</a:t>
            </a:r>
            <a:r>
              <a:rPr lang="en-GB" sz="2400" dirty="0"/>
              <a:t>.</a:t>
            </a:r>
          </a:p>
          <a:p>
            <a:r>
              <a:rPr lang="en-GB" sz="2400" b="1" dirty="0"/>
              <a:t>P:</a:t>
            </a:r>
            <a:r>
              <a:rPr lang="en-GB" sz="2400" dirty="0"/>
              <a:t> Catholics believe </a:t>
            </a:r>
            <a:r>
              <a:rPr lang="en-GB" sz="2400" b="1" dirty="0"/>
              <a:t>Jesus rose bodily from the dead</a:t>
            </a:r>
            <a:r>
              <a:rPr lang="en-GB" sz="2400" dirty="0"/>
              <a:t>, and this makes resurrection possible for everyone.</a:t>
            </a:r>
            <a:br>
              <a:rPr lang="en-GB" sz="2400" dirty="0"/>
            </a:br>
            <a:r>
              <a:rPr lang="en-GB" sz="2400" b="1" dirty="0"/>
              <a:t>E: - </a:t>
            </a:r>
            <a:r>
              <a:rPr lang="en-GB" sz="2400" dirty="0"/>
              <a:t>All four Gospels describe the </a:t>
            </a:r>
            <a:r>
              <a:rPr lang="en-GB" sz="2400" b="1" dirty="0"/>
              <a:t>empty tomb</a:t>
            </a:r>
            <a:r>
              <a:rPr lang="en-GB" sz="2400" dirty="0"/>
              <a:t> and appearances of the risen Jesus.</a:t>
            </a:r>
          </a:p>
          <a:p>
            <a:pPr lvl="0"/>
            <a:r>
              <a:rPr lang="en-GB" sz="2400" b="1" dirty="0"/>
              <a:t>     - St Paul:</a:t>
            </a:r>
            <a:r>
              <a:rPr lang="en-GB" sz="2400" dirty="0"/>
              <a:t> if Christ has not been raised, Christian faith is </a:t>
            </a:r>
            <a:r>
              <a:rPr lang="en-GB" sz="2400" b="1" dirty="0"/>
              <a:t>“futile.”</a:t>
            </a:r>
            <a:br>
              <a:rPr lang="en-GB" sz="2400" dirty="0"/>
            </a:br>
            <a:r>
              <a:rPr lang="en-GB" sz="2400" b="1" dirty="0"/>
              <a:t>E: - </a:t>
            </a:r>
            <a:r>
              <a:rPr lang="en-GB" sz="2400" dirty="0"/>
              <a:t>Jesus’ resurrection shows that he </a:t>
            </a:r>
            <a:r>
              <a:rPr lang="en-GB" sz="2400" b="1" dirty="0"/>
              <a:t>defeated sin and death</a:t>
            </a:r>
            <a:r>
              <a:rPr lang="en-GB" sz="2400" dirty="0"/>
              <a:t>.</a:t>
            </a:r>
          </a:p>
          <a:p>
            <a:pPr lvl="0"/>
            <a:r>
              <a:rPr lang="en-GB" sz="2400" dirty="0"/>
              <a:t>     - Catholics therefore believe death is </a:t>
            </a:r>
            <a:r>
              <a:rPr lang="en-GB" sz="2400" b="1" dirty="0"/>
              <a:t>not the end</a:t>
            </a:r>
            <a:r>
              <a:rPr lang="en-GB" sz="2400" dirty="0"/>
              <a:t> and they can share in </a:t>
            </a:r>
            <a:r>
              <a:rPr lang="en-GB" sz="2400" b="1" dirty="0"/>
              <a:t>eternal life</a:t>
            </a:r>
            <a:r>
              <a:rPr lang="en-GB" sz="2400" dirty="0"/>
              <a:t>. </a:t>
            </a:r>
          </a:p>
          <a:p>
            <a:endParaRPr lang="en-GB" sz="2400" b="1" dirty="0"/>
          </a:p>
          <a:p>
            <a:r>
              <a:rPr lang="en-GB" sz="2400" b="1" dirty="0"/>
              <a:t>P:</a:t>
            </a:r>
            <a:r>
              <a:rPr lang="en-GB" sz="2400" dirty="0"/>
              <a:t> Catholics believe that humans will experience a </a:t>
            </a:r>
            <a:r>
              <a:rPr lang="en-GB" sz="2400" b="1" dirty="0"/>
              <a:t>resurrection of the body at the end of time in the Final Judgement.</a:t>
            </a:r>
            <a:br>
              <a:rPr lang="en-GB" sz="2400" dirty="0"/>
            </a:br>
            <a:r>
              <a:rPr lang="en-GB" sz="2400" b="1" dirty="0"/>
              <a:t>E:</a:t>
            </a:r>
            <a:r>
              <a:rPr lang="en-GB" sz="2400" dirty="0"/>
              <a:t> - </a:t>
            </a:r>
            <a:r>
              <a:rPr lang="en-GB" sz="2400" b="1" dirty="0"/>
              <a:t>Corinthians:</a:t>
            </a:r>
            <a:r>
              <a:rPr lang="en-GB" sz="2400" dirty="0"/>
              <a:t> St Paul teaches that the earthly body will be transformed into a </a:t>
            </a:r>
            <a:r>
              <a:rPr lang="en-GB" sz="2400" b="1" dirty="0"/>
              <a:t>“spiritual body.”</a:t>
            </a:r>
            <a:endParaRPr lang="en-GB" sz="2400" dirty="0"/>
          </a:p>
          <a:p>
            <a:pPr lvl="0"/>
            <a:r>
              <a:rPr lang="en-GB" sz="2400" b="1" dirty="0"/>
              <a:t>     - Nicene Creed:</a:t>
            </a:r>
            <a:r>
              <a:rPr lang="en-GB" sz="2400" dirty="0"/>
              <a:t> Catholics </a:t>
            </a:r>
            <a:r>
              <a:rPr lang="en-GB" sz="2400" b="1" dirty="0"/>
              <a:t>“look forward to the resurrection of the dead and the life of the world to come.”</a:t>
            </a:r>
            <a:br>
              <a:rPr lang="en-GB" sz="2400" dirty="0"/>
            </a:br>
            <a:r>
              <a:rPr lang="en-GB" sz="2400" b="1" dirty="0"/>
              <a:t>E: - </a:t>
            </a:r>
            <a:r>
              <a:rPr lang="en-GB" sz="2400" dirty="0"/>
              <a:t>At death, the </a:t>
            </a:r>
            <a:r>
              <a:rPr lang="en-GB" sz="2400" b="1" dirty="0"/>
              <a:t>soul survives</a:t>
            </a:r>
            <a:r>
              <a:rPr lang="en-GB" sz="2400" dirty="0"/>
              <a:t> and faces particular judgement.</a:t>
            </a:r>
          </a:p>
          <a:p>
            <a:pPr lvl="0"/>
            <a:r>
              <a:rPr lang="en-GB" sz="2400" dirty="0"/>
              <a:t>     - At the </a:t>
            </a:r>
            <a:r>
              <a:rPr lang="en-GB" sz="2400" b="1" dirty="0"/>
              <a:t>Final Judgement</a:t>
            </a:r>
            <a:r>
              <a:rPr lang="en-GB" sz="2400" dirty="0"/>
              <a:t>, the soul will be reunited with a </a:t>
            </a:r>
            <a:r>
              <a:rPr lang="en-GB" sz="2400" b="1" dirty="0"/>
              <a:t>transformed, resurrected body</a:t>
            </a:r>
            <a:r>
              <a:rPr lang="en-GB" sz="2400" dirty="0"/>
              <a:t>.</a:t>
            </a:r>
          </a:p>
          <a:p>
            <a:pPr lvl="0"/>
            <a:r>
              <a:rPr lang="en-GB" sz="2400" dirty="0"/>
              <a:t>     - Catholics therefore believe eternal life involves the </a:t>
            </a:r>
            <a:r>
              <a:rPr lang="en-GB" sz="2400" b="1" dirty="0"/>
              <a:t>whole person, body and soul</a:t>
            </a:r>
            <a:r>
              <a:rPr lang="en-GB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805466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0888C9-7229-A9F5-F569-4CCBEF132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874221B-5906-E899-6499-DA7C8EA824A4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2) Catholic beliefs about resurrection 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1A49D0D7-046B-9B96-4DCE-23F6FA9BEE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153BAE-5BAF-F277-B5D4-DD81D18B1122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(c) Explain Catholic beliefs about the resurrection of the body. [8] 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BFF625E-FEA6-9E2B-9041-EFA4FC5C6014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35620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FABDA-9A60-F8A5-28A8-F51F42069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F59D54AF-4FAF-5DF2-0AF8-7DBB5ABBA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798CD9-3095-0C05-0051-E3132898DD10}"/>
              </a:ext>
            </a:extLst>
          </p:cNvPr>
          <p:cNvSpPr txBox="1"/>
          <p:nvPr/>
        </p:nvSpPr>
        <p:spPr>
          <a:xfrm>
            <a:off x="0" y="0"/>
            <a:ext cx="12107096" cy="648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730" b="1" dirty="0"/>
              <a:t>P:</a:t>
            </a:r>
            <a:r>
              <a:rPr lang="en-GB" sz="1730" dirty="0"/>
              <a:t> Catholics believe in the </a:t>
            </a:r>
            <a:r>
              <a:rPr lang="en-GB" sz="1730" b="1" dirty="0"/>
              <a:t>resurrection of the body</a:t>
            </a:r>
            <a:r>
              <a:rPr lang="en-GB" sz="1730" dirty="0"/>
              <a:t> </a:t>
            </a:r>
            <a:r>
              <a:rPr lang="en-GB" sz="1730" b="1" dirty="0"/>
              <a:t>because Jesus rose bodily from the dead</a:t>
            </a:r>
            <a:r>
              <a:rPr lang="en-GB" sz="1730" dirty="0"/>
              <a:t>.</a:t>
            </a:r>
            <a:br>
              <a:rPr lang="en-GB" sz="1730" dirty="0"/>
            </a:br>
            <a:r>
              <a:rPr lang="en-GB" sz="1730" b="1" dirty="0"/>
              <a:t>E:  - </a:t>
            </a:r>
            <a:r>
              <a:rPr lang="en-GB" sz="1730" dirty="0"/>
              <a:t>All four Gospels (</a:t>
            </a:r>
            <a:r>
              <a:rPr lang="en-GB" sz="1730" u="sng" dirty="0"/>
              <a:t>Matthew, Mark, Luke and John</a:t>
            </a:r>
            <a:r>
              <a:rPr lang="en-GB" sz="1730" dirty="0"/>
              <a:t>) describe the </a:t>
            </a:r>
            <a:r>
              <a:rPr lang="en-GB" sz="1730" u="sng" dirty="0"/>
              <a:t>empty tomb and Jesus’ resurrection.</a:t>
            </a:r>
          </a:p>
          <a:p>
            <a:pPr lvl="0"/>
            <a:r>
              <a:rPr lang="en-GB" sz="1730" dirty="0"/>
              <a:t>     - The risen Jesus invited </a:t>
            </a:r>
            <a:r>
              <a:rPr lang="en-GB" sz="1730" b="1" u="sng" dirty="0"/>
              <a:t>Doubting Thomas</a:t>
            </a:r>
            <a:r>
              <a:rPr lang="en-GB" sz="1730" u="sng" dirty="0"/>
              <a:t> to touch his wounds</a:t>
            </a:r>
            <a:r>
              <a:rPr lang="en-GB" sz="1730" dirty="0"/>
              <a:t>, showing that </a:t>
            </a:r>
            <a:r>
              <a:rPr lang="en-GB" sz="1730" b="1" dirty="0"/>
              <a:t>he had a physical body.</a:t>
            </a:r>
          </a:p>
          <a:p>
            <a:r>
              <a:rPr lang="en-GB" sz="1730" b="1" dirty="0"/>
              <a:t>E: - </a:t>
            </a:r>
            <a:r>
              <a:rPr lang="en-GB" sz="1730" dirty="0"/>
              <a:t>Jesus did not </a:t>
            </a:r>
            <a:r>
              <a:rPr lang="en-GB" sz="1730" b="1" dirty="0"/>
              <a:t>rise</a:t>
            </a:r>
            <a:r>
              <a:rPr lang="en-GB" sz="1730" dirty="0"/>
              <a:t> only as a spirit, but with a </a:t>
            </a:r>
            <a:r>
              <a:rPr lang="en-GB" sz="1730" b="1" dirty="0"/>
              <a:t>body and soul</a:t>
            </a:r>
            <a:endParaRPr lang="en-GB" sz="1730" dirty="0"/>
          </a:p>
          <a:p>
            <a:pPr lvl="0"/>
            <a:r>
              <a:rPr lang="en-GB" sz="1730" dirty="0"/>
              <a:t>      - This showed the </a:t>
            </a:r>
            <a:r>
              <a:rPr lang="en-GB" sz="1730" b="1" dirty="0"/>
              <a:t>first Christians that bodily resurrection and eternal life are possible.</a:t>
            </a:r>
          </a:p>
          <a:p>
            <a:pPr lvl="0"/>
            <a:r>
              <a:rPr lang="en-GB" sz="1730" dirty="0"/>
              <a:t>      - Catholics believe </a:t>
            </a:r>
            <a:r>
              <a:rPr lang="en-GB" sz="1730" b="1" dirty="0"/>
              <a:t>Jesus overcame sin and death through his resurrection.</a:t>
            </a:r>
            <a:br>
              <a:rPr lang="en-GB" sz="1730" dirty="0"/>
            </a:br>
            <a:endParaRPr lang="en-GB" sz="1730" dirty="0"/>
          </a:p>
          <a:p>
            <a:r>
              <a:rPr lang="en-GB" sz="1730" b="1" dirty="0"/>
              <a:t>P:</a:t>
            </a:r>
            <a:r>
              <a:rPr lang="en-GB" sz="1730" dirty="0"/>
              <a:t> Belief in the resurrection is one of the </a:t>
            </a:r>
            <a:r>
              <a:rPr lang="en-GB" sz="1730" b="1" dirty="0"/>
              <a:t>most important Catholic beliefs.</a:t>
            </a:r>
            <a:br>
              <a:rPr lang="en-GB" sz="1730" dirty="0"/>
            </a:br>
            <a:r>
              <a:rPr lang="en-GB" sz="1730" b="1" dirty="0"/>
              <a:t>E:</a:t>
            </a:r>
            <a:r>
              <a:rPr lang="en-GB" sz="1730" dirty="0"/>
              <a:t> </a:t>
            </a:r>
            <a:r>
              <a:rPr lang="en-GB" sz="1730" u="sng" dirty="0"/>
              <a:t>St Paul taught: “If Christ has not been raised, your faith is futile” .</a:t>
            </a:r>
            <a:br>
              <a:rPr lang="en-GB" sz="1730" u="sng" dirty="0"/>
            </a:br>
            <a:r>
              <a:rPr lang="en-GB" sz="1730" b="1" dirty="0"/>
              <a:t>E: - </a:t>
            </a:r>
            <a:r>
              <a:rPr lang="en-GB" sz="1730" dirty="0"/>
              <a:t>If </a:t>
            </a:r>
            <a:r>
              <a:rPr lang="en-GB" sz="1730" b="1" dirty="0"/>
              <a:t>Jesus did not rise</a:t>
            </a:r>
            <a:r>
              <a:rPr lang="en-GB" sz="1730" dirty="0"/>
              <a:t>, </a:t>
            </a:r>
            <a:r>
              <a:rPr lang="en-GB" sz="1730" b="1" dirty="0"/>
              <a:t>he did not defeat sin and death</a:t>
            </a:r>
          </a:p>
          <a:p>
            <a:r>
              <a:rPr lang="en-GB" sz="1730" dirty="0"/>
              <a:t>      - Humanity would </a:t>
            </a:r>
            <a:r>
              <a:rPr lang="en-GB" sz="1730" b="1" dirty="0"/>
              <a:t>remain trapped by sin and death</a:t>
            </a:r>
          </a:p>
          <a:p>
            <a:pPr lvl="0"/>
            <a:r>
              <a:rPr lang="en-GB" sz="1730" dirty="0"/>
              <a:t>      - Christian faith and </a:t>
            </a:r>
            <a:r>
              <a:rPr lang="en-GB" sz="1730" b="1" dirty="0"/>
              <a:t>hope in Christ and eternal life would be pointless</a:t>
            </a:r>
          </a:p>
          <a:p>
            <a:pPr lvl="0"/>
            <a:endParaRPr lang="en-GB" sz="1730" b="1" dirty="0"/>
          </a:p>
          <a:p>
            <a:pPr lvl="0"/>
            <a:r>
              <a:rPr lang="en-GB" sz="1730" b="1" dirty="0"/>
              <a:t>P:</a:t>
            </a:r>
            <a:r>
              <a:rPr lang="en-GB" sz="1730" dirty="0"/>
              <a:t> Catholics believe the </a:t>
            </a:r>
            <a:r>
              <a:rPr lang="en-GB" sz="1730" b="1" dirty="0"/>
              <a:t>resurrected body will be a transformed spiritual body</a:t>
            </a:r>
            <a:r>
              <a:rPr lang="en-GB" sz="1730" dirty="0"/>
              <a:t> </a:t>
            </a:r>
            <a:r>
              <a:rPr lang="en-GB" sz="1730" b="1" dirty="0"/>
              <a:t>united with the immortal soul</a:t>
            </a:r>
            <a:r>
              <a:rPr lang="en-GB" sz="1730" dirty="0"/>
              <a:t>.</a:t>
            </a:r>
            <a:br>
              <a:rPr lang="en-GB" sz="1730" dirty="0"/>
            </a:br>
            <a:r>
              <a:rPr lang="en-GB" sz="1730" b="1" dirty="0"/>
              <a:t>E: -</a:t>
            </a:r>
            <a:r>
              <a:rPr lang="en-GB" sz="1730" dirty="0"/>
              <a:t>St Paul taught </a:t>
            </a:r>
            <a:r>
              <a:rPr lang="en-GB" sz="1730" u="sng" dirty="0"/>
              <a:t>“flesh and blood cannot inherit the kingdom of God” </a:t>
            </a:r>
            <a:r>
              <a:rPr lang="en-GB" sz="1730" dirty="0"/>
              <a:t>and describes </a:t>
            </a:r>
            <a:r>
              <a:rPr lang="en-GB" sz="1730" u="sng" dirty="0"/>
              <a:t>humans receiving a </a:t>
            </a:r>
            <a:r>
              <a:rPr lang="en-GB" sz="1730" b="1" u="sng" dirty="0"/>
              <a:t>spiritual body</a:t>
            </a:r>
            <a:br>
              <a:rPr lang="en-GB" sz="1730" b="1" dirty="0"/>
            </a:br>
            <a:r>
              <a:rPr lang="en-GB" sz="1730" dirty="0"/>
              <a:t>    - St Paul's </a:t>
            </a:r>
            <a:r>
              <a:rPr lang="en-GB" sz="1730" u="sng" dirty="0"/>
              <a:t>analogy of a </a:t>
            </a:r>
            <a:r>
              <a:rPr lang="en-GB" sz="1730" b="1" u="sng" dirty="0"/>
              <a:t>grain of wheat</a:t>
            </a:r>
            <a:r>
              <a:rPr lang="en-GB" sz="1730" dirty="0"/>
              <a:t>: the </a:t>
            </a:r>
            <a:r>
              <a:rPr lang="en-GB" sz="1730" u="sng" dirty="0"/>
              <a:t>seed</a:t>
            </a:r>
            <a:r>
              <a:rPr lang="en-GB" sz="1730" dirty="0"/>
              <a:t> (</a:t>
            </a:r>
            <a:r>
              <a:rPr lang="en-GB" sz="1730" u="sng" dirty="0"/>
              <a:t>Earthly</a:t>
            </a:r>
            <a:r>
              <a:rPr lang="en-GB" sz="1730" dirty="0"/>
              <a:t> </a:t>
            </a:r>
            <a:r>
              <a:rPr lang="en-GB" sz="1730" u="sng" dirty="0"/>
              <a:t>body</a:t>
            </a:r>
            <a:r>
              <a:rPr lang="en-GB" sz="1730" dirty="0"/>
              <a:t>) is buried and becomes a fully grown </a:t>
            </a:r>
            <a:r>
              <a:rPr lang="en-GB" sz="1730" u="sng" dirty="0"/>
              <a:t>plant</a:t>
            </a:r>
            <a:r>
              <a:rPr lang="en-GB" sz="1730" dirty="0"/>
              <a:t> (</a:t>
            </a:r>
            <a:r>
              <a:rPr lang="en-GB" sz="1730" u="sng" dirty="0"/>
              <a:t>heavenly</a:t>
            </a:r>
            <a:r>
              <a:rPr lang="en-GB" sz="1730" dirty="0"/>
              <a:t> </a:t>
            </a:r>
            <a:r>
              <a:rPr lang="en-GB" sz="1730" u="sng" dirty="0"/>
              <a:t>Body</a:t>
            </a:r>
            <a:r>
              <a:rPr lang="en-GB" sz="1730" dirty="0"/>
              <a:t>)</a:t>
            </a:r>
          </a:p>
          <a:p>
            <a:r>
              <a:rPr lang="en-GB" sz="1730" b="1" dirty="0"/>
              <a:t>E: - </a:t>
            </a:r>
            <a:r>
              <a:rPr lang="en-GB" sz="1730" dirty="0"/>
              <a:t>The plant is connected to the original seed, but it has been </a:t>
            </a:r>
            <a:r>
              <a:rPr lang="en-GB" sz="1730" b="1" dirty="0"/>
              <a:t>transformed into a new and greater form</a:t>
            </a:r>
          </a:p>
          <a:p>
            <a:pPr lvl="0"/>
            <a:r>
              <a:rPr lang="en-GB" sz="1730" dirty="0"/>
              <a:t>     -In the same way, the </a:t>
            </a:r>
            <a:r>
              <a:rPr lang="en-GB" sz="1730" b="1" dirty="0"/>
              <a:t>earthly body dies and decays</a:t>
            </a:r>
            <a:r>
              <a:rPr lang="en-GB" sz="1730" dirty="0"/>
              <a:t>, but </a:t>
            </a:r>
            <a:r>
              <a:rPr lang="en-GB" sz="1730" b="1" dirty="0"/>
              <a:t>God transforms it into a heavenly spiritual body that never dies</a:t>
            </a:r>
          </a:p>
          <a:p>
            <a:endParaRPr lang="en-GB" sz="1730" b="1" dirty="0"/>
          </a:p>
          <a:p>
            <a:r>
              <a:rPr lang="en-GB" sz="1730" b="1" dirty="0"/>
              <a:t>P:</a:t>
            </a:r>
            <a:r>
              <a:rPr lang="en-GB" sz="1730" dirty="0"/>
              <a:t> Catholics believe that at the </a:t>
            </a:r>
            <a:r>
              <a:rPr lang="en-GB" sz="1730" b="1" dirty="0"/>
              <a:t>Final Judgement</a:t>
            </a:r>
            <a:r>
              <a:rPr lang="en-GB" sz="1730" dirty="0"/>
              <a:t>, the </a:t>
            </a:r>
            <a:r>
              <a:rPr lang="en-GB" sz="1730" b="1" dirty="0"/>
              <a:t>immortal soul will be reunited with the resurrected body</a:t>
            </a:r>
            <a:r>
              <a:rPr lang="en-GB" sz="1730" dirty="0"/>
              <a:t>.</a:t>
            </a:r>
            <a:br>
              <a:rPr lang="en-GB" sz="1730" dirty="0"/>
            </a:br>
            <a:r>
              <a:rPr lang="en-GB" sz="1730" b="1" dirty="0"/>
              <a:t>E: - </a:t>
            </a:r>
            <a:r>
              <a:rPr lang="en-GB" sz="1730" dirty="0"/>
              <a:t>The </a:t>
            </a:r>
            <a:r>
              <a:rPr lang="en-GB" sz="1730" u="sng" dirty="0"/>
              <a:t>Nicene Creed </a:t>
            </a:r>
            <a:r>
              <a:rPr lang="en-GB" sz="1730" dirty="0"/>
              <a:t>teaches that </a:t>
            </a:r>
            <a:r>
              <a:rPr lang="en-GB" sz="1730" u="sng" dirty="0"/>
              <a:t>Jesus “will come again to judge the living and the dead”</a:t>
            </a:r>
          </a:p>
          <a:p>
            <a:pPr lvl="0"/>
            <a:r>
              <a:rPr lang="en-GB" sz="1730" dirty="0"/>
              <a:t>      -In the </a:t>
            </a:r>
            <a:r>
              <a:rPr lang="en-GB" sz="1730" b="1" i="1" u="sng" dirty="0"/>
              <a:t>Parable of the Sheep and the Goats</a:t>
            </a:r>
            <a:r>
              <a:rPr lang="en-GB" sz="1730" dirty="0"/>
              <a:t>, Jesus teaches that </a:t>
            </a:r>
            <a:r>
              <a:rPr lang="en-GB" sz="1730" u="sng" dirty="0"/>
              <a:t>people will be </a:t>
            </a:r>
            <a:r>
              <a:rPr lang="en-GB" sz="1730" i="1" u="sng" dirty="0"/>
              <a:t>judged according to how they treated others.</a:t>
            </a:r>
          </a:p>
          <a:p>
            <a:r>
              <a:rPr lang="en-GB" sz="1730" b="1" i="1" dirty="0"/>
              <a:t>E: -The dead will be raised at the end of time</a:t>
            </a:r>
          </a:p>
          <a:p>
            <a:pPr lvl="0"/>
            <a:r>
              <a:rPr lang="en-GB" sz="1730" dirty="0"/>
              <a:t>     - </a:t>
            </a:r>
            <a:r>
              <a:rPr lang="en-GB" sz="1730" b="1" dirty="0"/>
              <a:t>God will judge each person and decide their eternal destiny</a:t>
            </a:r>
          </a:p>
        </p:txBody>
      </p:sp>
    </p:spTree>
    <p:extLst>
      <p:ext uri="{BB962C8B-B14F-4D97-AF65-F5344CB8AC3E}">
        <p14:creationId xmlns:p14="http://schemas.microsoft.com/office/powerpoint/2010/main" val="11012097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82518-6BE7-E4DE-49BE-45A9E1ED6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F0FC057-7F6F-63E5-7236-D01CFB11A410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2) Catholic beliefs about resurrection 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7E43359F-23B0-3224-6CAF-7DE9A49AF2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6C35966-77CE-6A82-D1CC-B7335D7562F4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(d) 'The soul lives forever, but there is no resurrection of the body.’ [15]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A291C21-FAA4-E15E-A2B3-98E7445AE0FA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74170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DC8C8-D6AF-14B9-0465-1CE86C407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D749BC03-3233-8F9E-6B29-D046C791B1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0C53B7-9EED-2993-05EA-A543D37F4150}"/>
              </a:ext>
            </a:extLst>
          </p:cNvPr>
          <p:cNvSpPr txBox="1"/>
          <p:nvPr/>
        </p:nvSpPr>
        <p:spPr>
          <a:xfrm>
            <a:off x="0" y="-23750"/>
            <a:ext cx="12107096" cy="724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b="1" dirty="0"/>
              <a:t>P:</a:t>
            </a:r>
            <a:r>
              <a:rPr lang="en-GB" sz="1500" dirty="0"/>
              <a:t> Catholics: </a:t>
            </a:r>
            <a:r>
              <a:rPr lang="en-GB" sz="1500" b="1" dirty="0"/>
              <a:t>disagree</a:t>
            </a:r>
            <a:r>
              <a:rPr lang="en-GB" sz="1500" dirty="0"/>
              <a:t> because </a:t>
            </a:r>
            <a:r>
              <a:rPr lang="en-GB" sz="1500" b="1" dirty="0"/>
              <a:t>Jesus did not return as only a soul but with a bodily resurrection.</a:t>
            </a:r>
            <a:br>
              <a:rPr lang="en-GB" sz="1500" b="1" dirty="0"/>
            </a:br>
            <a:r>
              <a:rPr lang="en-GB" sz="1500" b="1" dirty="0"/>
              <a:t>E: - </a:t>
            </a:r>
            <a:r>
              <a:rPr lang="en-GB" sz="1500" u="sng" dirty="0"/>
              <a:t>Gospels</a:t>
            </a:r>
            <a:r>
              <a:rPr lang="en-GB" sz="1500" dirty="0"/>
              <a:t>: describe the risen Jesus inviting </a:t>
            </a:r>
            <a:r>
              <a:rPr lang="en-GB" sz="1500" b="1" u="sng" dirty="0"/>
              <a:t>Doubting Thomas</a:t>
            </a:r>
            <a:r>
              <a:rPr lang="en-GB" sz="1500" u="sng" dirty="0"/>
              <a:t> </a:t>
            </a:r>
            <a:r>
              <a:rPr lang="en-GB" sz="1500" dirty="0"/>
              <a:t>to </a:t>
            </a:r>
            <a:r>
              <a:rPr lang="en-GB" sz="1500" u="sng" dirty="0"/>
              <a:t>touch his wounds, showing that he had a real body</a:t>
            </a:r>
            <a:r>
              <a:rPr lang="en-GB" sz="1500" dirty="0"/>
              <a:t>.</a:t>
            </a:r>
          </a:p>
          <a:p>
            <a:pPr lvl="0"/>
            <a:r>
              <a:rPr lang="en-GB" sz="1500" dirty="0"/>
              <a:t>      - </a:t>
            </a:r>
            <a:r>
              <a:rPr lang="en-GB" sz="1500" u="sng" dirty="0"/>
              <a:t>St Paul taught that Jesus bodily resurrection means Christians should believe in a bodily resurrection</a:t>
            </a:r>
            <a:r>
              <a:rPr lang="en-GB" sz="1500" dirty="0"/>
              <a:t>. </a:t>
            </a:r>
            <a:br>
              <a:rPr lang="en-GB" sz="1500" dirty="0"/>
            </a:br>
            <a:r>
              <a:rPr lang="en-GB" sz="1500" b="1" dirty="0"/>
              <a:t>E: </a:t>
            </a:r>
            <a:r>
              <a:rPr lang="en-GB" sz="1500" dirty="0"/>
              <a:t>- Jesus’ </a:t>
            </a:r>
            <a:r>
              <a:rPr lang="en-GB" sz="1500" b="1" dirty="0"/>
              <a:t>resurrection overcame sin and dea</a:t>
            </a:r>
            <a:r>
              <a:rPr lang="en-GB" sz="1500" dirty="0"/>
              <a:t>th</a:t>
            </a:r>
          </a:p>
          <a:p>
            <a:pPr lvl="0"/>
            <a:r>
              <a:rPr lang="en-GB" sz="1500" dirty="0"/>
              <a:t>     - It gives Catholics </a:t>
            </a:r>
            <a:r>
              <a:rPr lang="en-GB" sz="1500" b="1" dirty="0"/>
              <a:t>hope in eternal life and their own future resurrection</a:t>
            </a:r>
          </a:p>
          <a:p>
            <a:r>
              <a:rPr lang="en-GB" sz="1500" b="1" dirty="0"/>
              <a:t>L:</a:t>
            </a:r>
            <a:r>
              <a:rPr lang="en-GB" sz="1500" dirty="0"/>
              <a:t> Therefore, Catholics reject the statement because </a:t>
            </a:r>
            <a:r>
              <a:rPr lang="en-GB" sz="1500" b="1" dirty="0"/>
              <a:t>Jesus’ bodily resurrection shows that both the soul and body can live again</a:t>
            </a:r>
            <a:r>
              <a:rPr lang="en-GB" sz="1500" dirty="0"/>
              <a:t>.</a:t>
            </a:r>
          </a:p>
          <a:p>
            <a:endParaRPr lang="en-GB" sz="1500" dirty="0"/>
          </a:p>
          <a:p>
            <a:r>
              <a:rPr lang="en-GB" sz="1500" b="1" dirty="0"/>
              <a:t>P:</a:t>
            </a:r>
            <a:r>
              <a:rPr lang="en-GB" sz="1500" dirty="0"/>
              <a:t> Catholics: </a:t>
            </a:r>
            <a:r>
              <a:rPr lang="en-GB" sz="1500" b="1" dirty="0"/>
              <a:t>disagree</a:t>
            </a:r>
            <a:r>
              <a:rPr lang="en-GB" sz="1500" dirty="0"/>
              <a:t> because they believe the </a:t>
            </a:r>
            <a:r>
              <a:rPr lang="en-GB" sz="1500" b="1" dirty="0"/>
              <a:t>soul will be reunited with a transformed body at the Final Judgement</a:t>
            </a:r>
            <a:r>
              <a:rPr lang="en-GB" sz="1500" dirty="0"/>
              <a:t>.</a:t>
            </a:r>
            <a:br>
              <a:rPr lang="en-GB" sz="1500" dirty="0"/>
            </a:br>
            <a:r>
              <a:rPr lang="en-GB" sz="1500" b="1" dirty="0"/>
              <a:t>E: - </a:t>
            </a:r>
            <a:r>
              <a:rPr lang="en-GB" sz="1500" u="sng" dirty="0"/>
              <a:t>St Paul </a:t>
            </a:r>
            <a:r>
              <a:rPr lang="en-GB" sz="1500" dirty="0"/>
              <a:t>teaches that “</a:t>
            </a:r>
            <a:r>
              <a:rPr lang="en-GB" sz="1500" u="sng" dirty="0"/>
              <a:t>flesh and blood cannot inherit the kingdom of God” </a:t>
            </a:r>
            <a:r>
              <a:rPr lang="en-GB" sz="1500" dirty="0"/>
              <a:t>but describes humans </a:t>
            </a:r>
            <a:r>
              <a:rPr lang="en-GB" sz="1500" u="sng" dirty="0"/>
              <a:t>receiving a spiritual body</a:t>
            </a:r>
          </a:p>
          <a:p>
            <a:pPr lvl="0"/>
            <a:r>
              <a:rPr lang="en-GB" sz="1500" dirty="0"/>
              <a:t>     - </a:t>
            </a:r>
            <a:r>
              <a:rPr lang="en-GB" sz="1500" b="1" dirty="0"/>
              <a:t>Nicene Creed:</a:t>
            </a:r>
            <a:r>
              <a:rPr lang="en-GB" sz="1500" dirty="0"/>
              <a:t> Catholics “look forward to the resurrection of the dead and the life of the world to come”</a:t>
            </a:r>
          </a:p>
          <a:p>
            <a:r>
              <a:rPr lang="en-GB" sz="1500" b="1" dirty="0"/>
              <a:t>E: - </a:t>
            </a:r>
            <a:r>
              <a:rPr lang="en-GB" sz="1500" dirty="0"/>
              <a:t>At </a:t>
            </a:r>
            <a:r>
              <a:rPr lang="en-GB" sz="1500" b="1" dirty="0"/>
              <a:t>death, the immortal soul is separated from the earthly body.</a:t>
            </a:r>
          </a:p>
          <a:p>
            <a:pPr lvl="0"/>
            <a:r>
              <a:rPr lang="en-GB" sz="1500" dirty="0"/>
              <a:t>      - God will </a:t>
            </a:r>
            <a:r>
              <a:rPr lang="en-GB" sz="1500" b="1" dirty="0"/>
              <a:t>transform the earthly body into a heavenly body that cannot suffer, decay or die.</a:t>
            </a:r>
          </a:p>
          <a:p>
            <a:pPr lvl="0"/>
            <a:r>
              <a:rPr lang="en-GB" sz="1500" dirty="0"/>
              <a:t>      - At the </a:t>
            </a:r>
            <a:r>
              <a:rPr lang="en-GB" sz="1500" b="1" dirty="0"/>
              <a:t>end of time, the soul and resurrected body will be reunited.</a:t>
            </a:r>
          </a:p>
          <a:p>
            <a:r>
              <a:rPr lang="en-GB" sz="1500" b="1" dirty="0"/>
              <a:t>L:</a:t>
            </a:r>
            <a:r>
              <a:rPr lang="en-GB" sz="1500" dirty="0"/>
              <a:t> Therefore, Catholics believe that </a:t>
            </a:r>
            <a:r>
              <a:rPr lang="en-GB" sz="1500" b="1" dirty="0"/>
              <a:t>eternal life </a:t>
            </a:r>
            <a:r>
              <a:rPr lang="en-GB" sz="1500" dirty="0"/>
              <a:t>will be experienced as a complete person </a:t>
            </a:r>
            <a:r>
              <a:rPr lang="en-GB" sz="1500" b="1" dirty="0"/>
              <a:t>consisting of </a:t>
            </a:r>
            <a:r>
              <a:rPr lang="en-GB" sz="1500" b="1" u="sng" dirty="0"/>
              <a:t>body</a:t>
            </a:r>
            <a:r>
              <a:rPr lang="en-GB" sz="1500" b="1" dirty="0"/>
              <a:t> and soul.</a:t>
            </a:r>
          </a:p>
          <a:p>
            <a:br>
              <a:rPr lang="en-GB" sz="1500" dirty="0"/>
            </a:br>
            <a:r>
              <a:rPr lang="en-GB" sz="1500" b="1" dirty="0"/>
              <a:t>P:</a:t>
            </a:r>
            <a:r>
              <a:rPr lang="en-GB" sz="1500" dirty="0"/>
              <a:t> Some </a:t>
            </a:r>
            <a:r>
              <a:rPr lang="en-GB" sz="1500" b="1" dirty="0"/>
              <a:t>Reform Jews:</a:t>
            </a:r>
            <a:r>
              <a:rPr lang="en-GB" sz="1500" dirty="0"/>
              <a:t> </a:t>
            </a:r>
            <a:r>
              <a:rPr lang="en-GB" sz="1500" b="1" dirty="0"/>
              <a:t>agree</a:t>
            </a:r>
            <a:r>
              <a:rPr lang="en-GB" sz="1500" dirty="0"/>
              <a:t> because they </a:t>
            </a:r>
            <a:r>
              <a:rPr lang="en-GB" sz="1500" b="1" dirty="0"/>
              <a:t>believe in the immortality of the soul</a:t>
            </a:r>
            <a:r>
              <a:rPr lang="en-GB" sz="1500" dirty="0"/>
              <a:t> but </a:t>
            </a:r>
            <a:r>
              <a:rPr lang="en-GB" sz="1500" b="1" dirty="0"/>
              <a:t>reject a physical resurrection</a:t>
            </a:r>
            <a:r>
              <a:rPr lang="en-GB" sz="1500" dirty="0"/>
              <a:t>.</a:t>
            </a:r>
            <a:br>
              <a:rPr lang="en-GB" sz="1500" dirty="0"/>
            </a:br>
            <a:r>
              <a:rPr lang="en-GB" sz="1500" b="1" dirty="0"/>
              <a:t>E: - </a:t>
            </a:r>
            <a:r>
              <a:rPr lang="en-GB" sz="1500" dirty="0"/>
              <a:t>There is </a:t>
            </a:r>
            <a:r>
              <a:rPr lang="en-GB" sz="1500" u="sng" dirty="0"/>
              <a:t>no clear teaching about bodily resurrection in the Torah</a:t>
            </a:r>
          </a:p>
          <a:p>
            <a:r>
              <a:rPr lang="en-GB" sz="1500" b="1" dirty="0"/>
              <a:t>E: - </a:t>
            </a:r>
            <a:r>
              <a:rPr lang="en-GB" sz="1500" dirty="0"/>
              <a:t>Reform Jews may believe that the </a:t>
            </a:r>
            <a:r>
              <a:rPr lang="en-GB" sz="1500" b="1" dirty="0"/>
              <a:t>soul continues spiritually after death.</a:t>
            </a:r>
          </a:p>
          <a:p>
            <a:pPr lvl="0"/>
            <a:r>
              <a:rPr lang="en-GB" sz="1500" dirty="0"/>
              <a:t>     - Some believe that </a:t>
            </a:r>
            <a:r>
              <a:rPr lang="en-GB" sz="1500" b="1" dirty="0"/>
              <a:t>people live on through their influence, memories and good deeds</a:t>
            </a:r>
          </a:p>
          <a:p>
            <a:r>
              <a:rPr lang="en-GB" sz="1500" b="1" dirty="0"/>
              <a:t>L:</a:t>
            </a:r>
            <a:r>
              <a:rPr lang="en-GB" sz="1500" dirty="0"/>
              <a:t> Therefore, some Reform Jews agree with the statement because there is </a:t>
            </a:r>
            <a:r>
              <a:rPr lang="en-GB" sz="1500" b="1" dirty="0"/>
              <a:t>little evidence that the physical body will be raised.</a:t>
            </a:r>
            <a:br>
              <a:rPr lang="en-GB" sz="1500" b="1" dirty="0"/>
            </a:br>
            <a:endParaRPr lang="en-GB" sz="1500" b="1" dirty="0"/>
          </a:p>
          <a:p>
            <a:r>
              <a:rPr lang="en-GB" sz="1500" b="1" dirty="0"/>
              <a:t>P:</a:t>
            </a:r>
            <a:r>
              <a:rPr lang="en-GB" sz="1500" dirty="0"/>
              <a:t> </a:t>
            </a:r>
            <a:r>
              <a:rPr lang="en-GB" sz="1500" b="1" dirty="0"/>
              <a:t>Orthodox Jews</a:t>
            </a:r>
            <a:r>
              <a:rPr lang="en-GB" sz="1500" dirty="0"/>
              <a:t> would also </a:t>
            </a:r>
            <a:r>
              <a:rPr lang="en-GB" sz="1500" b="1" dirty="0"/>
              <a:t>disagree</a:t>
            </a:r>
            <a:r>
              <a:rPr lang="en-GB" sz="1500" dirty="0"/>
              <a:t> because many </a:t>
            </a:r>
            <a:r>
              <a:rPr lang="en-GB" sz="1500" b="1" dirty="0"/>
              <a:t>believe in the resurrection of the dead</a:t>
            </a:r>
            <a:r>
              <a:rPr lang="en-GB" sz="1500" dirty="0"/>
              <a:t>.</a:t>
            </a:r>
            <a:br>
              <a:rPr lang="en-GB" sz="1500" dirty="0"/>
            </a:br>
            <a:r>
              <a:rPr lang="en-GB" sz="1500" b="1" dirty="0"/>
              <a:t>E:</a:t>
            </a:r>
            <a:r>
              <a:rPr lang="en-GB" sz="1500" dirty="0"/>
              <a:t> -</a:t>
            </a:r>
            <a:r>
              <a:rPr lang="en-GB" sz="1500" b="1" u="sng" dirty="0"/>
              <a:t>Maimonides</a:t>
            </a:r>
            <a:r>
              <a:rPr lang="en-GB" sz="1500" b="1" dirty="0"/>
              <a:t>:</a:t>
            </a:r>
            <a:r>
              <a:rPr lang="en-GB" sz="1500" dirty="0"/>
              <a:t> belief in resurrection as one of his </a:t>
            </a:r>
            <a:r>
              <a:rPr lang="en-GB" sz="1500" u="sng" dirty="0"/>
              <a:t>Thirteen Principles of Judaism</a:t>
            </a:r>
          </a:p>
          <a:p>
            <a:pPr lvl="0"/>
            <a:r>
              <a:rPr lang="en-GB" sz="1500" dirty="0"/>
              <a:t>     - References to the resurrection of the dead appear in </a:t>
            </a:r>
            <a:r>
              <a:rPr lang="en-GB" sz="1500" u="sng" dirty="0"/>
              <a:t>Orthodox Jewish prayers and funeral beliefs</a:t>
            </a:r>
          </a:p>
          <a:p>
            <a:r>
              <a:rPr lang="en-GB" sz="1500" b="1" dirty="0"/>
              <a:t>E: - God will raise the dead as part of Olam Ha-Ba, the World to Come.</a:t>
            </a:r>
          </a:p>
          <a:p>
            <a:pPr lvl="0"/>
            <a:r>
              <a:rPr lang="en-GB" sz="1500" dirty="0"/>
              <a:t>     - Some </a:t>
            </a:r>
            <a:r>
              <a:rPr lang="en-GB" sz="1500" b="1" u="sng" dirty="0"/>
              <a:t>Orthodox Jews prefer burial rather than cremation because of their belief in bodily resurrection.</a:t>
            </a:r>
          </a:p>
          <a:p>
            <a:pPr lvl="0"/>
            <a:r>
              <a:rPr lang="en-GB" sz="1500" dirty="0"/>
              <a:t>     - The soul and body will be reunited when God raises the dead</a:t>
            </a:r>
          </a:p>
          <a:p>
            <a:r>
              <a:rPr lang="en-GB" sz="1500" b="1" dirty="0"/>
              <a:t>L:</a:t>
            </a:r>
            <a:r>
              <a:rPr lang="en-GB" sz="1500" dirty="0"/>
              <a:t> Therefore, Orthodox Jews disagree because </a:t>
            </a:r>
            <a:r>
              <a:rPr lang="en-GB" sz="1500" b="1" dirty="0"/>
              <a:t>the soul survives death and the body will eventually be resurrected</a:t>
            </a:r>
            <a:r>
              <a:rPr lang="en-GB" sz="1500" dirty="0"/>
              <a:t>.</a:t>
            </a:r>
          </a:p>
          <a:p>
            <a:br>
              <a:rPr lang="en-GB" sz="1500" dirty="0"/>
            </a:br>
            <a:r>
              <a:rPr lang="en-GB" sz="1500" dirty="0"/>
              <a:t>In </a:t>
            </a:r>
            <a:r>
              <a:rPr lang="en-GB" sz="1500" b="1" dirty="0"/>
              <a:t>Conclusion, the strongest argument is … because </a:t>
            </a:r>
            <a:endParaRPr lang="en-GB" sz="1500" dirty="0"/>
          </a:p>
          <a:p>
            <a:endParaRPr lang="en-GB" sz="1500" dirty="0"/>
          </a:p>
        </p:txBody>
      </p:sp>
    </p:spTree>
    <p:extLst>
      <p:ext uri="{BB962C8B-B14F-4D97-AF65-F5344CB8AC3E}">
        <p14:creationId xmlns:p14="http://schemas.microsoft.com/office/powerpoint/2010/main" val="20822989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2ABB1-56E7-1FAA-F88A-27C8691F0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E6FABFE-9717-D2EA-4856-14C51006B153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3) Eschatology  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E9339335-E3D6-26BE-8A58-95A6251EDD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0D953DE-669C-D509-579B-807CECECCCAB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(b) Describe the importance of eschatology for Catholics. [5]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69A62AB-B319-F0A8-F4D8-B9FCB513BFF3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78032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032EF-008E-F343-7C2C-47204DDA8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0FEEFE6A-C171-5F8C-94A1-291D6A60E0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312F85-41AE-933B-A6E9-D13C1B7830D7}"/>
              </a:ext>
            </a:extLst>
          </p:cNvPr>
          <p:cNvSpPr txBox="1"/>
          <p:nvPr/>
        </p:nvSpPr>
        <p:spPr>
          <a:xfrm>
            <a:off x="0" y="-23750"/>
            <a:ext cx="12107096" cy="6971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Def:</a:t>
            </a:r>
            <a:r>
              <a:rPr lang="en-GB" sz="2400" dirty="0"/>
              <a:t> </a:t>
            </a:r>
            <a:r>
              <a:rPr lang="en-GB" sz="2400" b="1" dirty="0"/>
              <a:t>Eschatology</a:t>
            </a:r>
            <a:r>
              <a:rPr lang="en-GB" sz="2400" dirty="0"/>
              <a:t> is the study of the four “last things”: </a:t>
            </a:r>
            <a:r>
              <a:rPr lang="en-GB" sz="2400" b="1" dirty="0"/>
              <a:t>death, judgement, heaven and hell</a:t>
            </a:r>
            <a:r>
              <a:rPr lang="en-GB" sz="2400" dirty="0"/>
              <a:t>.</a:t>
            </a:r>
          </a:p>
          <a:p>
            <a:endParaRPr lang="en-GB" sz="2400" dirty="0"/>
          </a:p>
          <a:p>
            <a:r>
              <a:rPr lang="en-GB" sz="2400" b="1" dirty="0"/>
              <a:t>P:</a:t>
            </a:r>
            <a:r>
              <a:rPr lang="en-GB" sz="2400" dirty="0"/>
              <a:t> It is important because it </a:t>
            </a:r>
            <a:r>
              <a:rPr lang="en-GB" sz="2400" b="1" dirty="0"/>
              <a:t>gives Catholics hope that death is not the end</a:t>
            </a:r>
            <a:r>
              <a:rPr lang="en-GB" sz="2400" dirty="0"/>
              <a:t>.</a:t>
            </a:r>
            <a:br>
              <a:rPr lang="en-GB" sz="2400" dirty="0"/>
            </a:br>
            <a:r>
              <a:rPr lang="en-GB" sz="2400" b="1" dirty="0"/>
              <a:t>E:</a:t>
            </a:r>
            <a:r>
              <a:rPr lang="en-GB" sz="2400" dirty="0"/>
              <a:t> - </a:t>
            </a:r>
            <a:r>
              <a:rPr lang="en-GB" sz="2400" u="sng" dirty="0"/>
              <a:t>Catechism</a:t>
            </a:r>
            <a:r>
              <a:rPr lang="en-GB" sz="2400" b="1" dirty="0"/>
              <a:t>:</a:t>
            </a:r>
            <a:r>
              <a:rPr lang="en-GB" sz="2400" dirty="0"/>
              <a:t> Those who </a:t>
            </a:r>
            <a:r>
              <a:rPr lang="en-GB" sz="2400" u="sng" dirty="0"/>
              <a:t>die in a state of grace (in friendship with God and free from major sin) are destined for heaven</a:t>
            </a:r>
          </a:p>
          <a:p>
            <a:pPr lvl="0"/>
            <a:r>
              <a:rPr lang="en-GB" sz="2400" dirty="0"/>
              <a:t>     </a:t>
            </a:r>
            <a:r>
              <a:rPr lang="en-GB" sz="2400" i="1" u="sng" dirty="0"/>
              <a:t>-St Paul: “O death, where is your sting?”</a:t>
            </a:r>
          </a:p>
          <a:p>
            <a:r>
              <a:rPr lang="en-GB" sz="2400" b="1" dirty="0"/>
              <a:t>E: - </a:t>
            </a:r>
            <a:r>
              <a:rPr lang="en-GB" sz="2400" dirty="0"/>
              <a:t>Catholics believe in </a:t>
            </a:r>
            <a:r>
              <a:rPr lang="en-GB" sz="2400" b="1" dirty="0"/>
              <a:t>eternal life</a:t>
            </a:r>
            <a:r>
              <a:rPr lang="en-GB" sz="2400" dirty="0"/>
              <a:t> </a:t>
            </a:r>
            <a:r>
              <a:rPr lang="en-GB" sz="2400" b="1" dirty="0"/>
              <a:t>and the resurrection of the body.</a:t>
            </a:r>
          </a:p>
          <a:p>
            <a:pPr lvl="0"/>
            <a:r>
              <a:rPr lang="en-GB" sz="2400" dirty="0"/>
              <a:t>     - Helps Catholics </a:t>
            </a:r>
            <a:r>
              <a:rPr lang="en-GB" sz="2400" b="1" dirty="0"/>
              <a:t>face death with hope rather than fear.</a:t>
            </a:r>
          </a:p>
          <a:p>
            <a:pPr lvl="0"/>
            <a:r>
              <a:rPr lang="en-GB" sz="2400" dirty="0"/>
              <a:t>      - Reminds them that the soul can enter </a:t>
            </a:r>
            <a:r>
              <a:rPr lang="en-GB" sz="2400" b="1" dirty="0"/>
              <a:t>heaven, hell or purgatory.</a:t>
            </a:r>
          </a:p>
          <a:p>
            <a:pPr lvl="0"/>
            <a:endParaRPr lang="en-GB" sz="2400" dirty="0"/>
          </a:p>
          <a:p>
            <a:r>
              <a:rPr lang="en-GB" sz="2400" b="1" dirty="0"/>
              <a:t>P:</a:t>
            </a:r>
            <a:r>
              <a:rPr lang="en-GB" sz="2400" dirty="0"/>
              <a:t> </a:t>
            </a:r>
            <a:r>
              <a:rPr lang="en-GB" sz="2400" b="1" dirty="0"/>
              <a:t>Eschatology</a:t>
            </a:r>
            <a:r>
              <a:rPr lang="en-GB" sz="2400" dirty="0"/>
              <a:t> is important because belief in </a:t>
            </a:r>
            <a:r>
              <a:rPr lang="en-GB" sz="2400" b="1" dirty="0"/>
              <a:t>judgement</a:t>
            </a:r>
            <a:r>
              <a:rPr lang="en-GB" sz="2400" dirty="0"/>
              <a:t> </a:t>
            </a:r>
            <a:r>
              <a:rPr lang="en-GB" sz="2400" b="1" dirty="0"/>
              <a:t>influences how Catholics live</a:t>
            </a:r>
            <a:r>
              <a:rPr lang="en-GB" sz="2400" dirty="0"/>
              <a:t>.</a:t>
            </a:r>
            <a:br>
              <a:rPr lang="en-GB" sz="2400" dirty="0"/>
            </a:br>
            <a:r>
              <a:rPr lang="en-GB" sz="2400" b="1" dirty="0"/>
              <a:t>E: - </a:t>
            </a:r>
            <a:r>
              <a:rPr lang="en-GB" sz="2400" u="sng" dirty="0"/>
              <a:t>Parable of the Sheep and the Goats</a:t>
            </a:r>
            <a:r>
              <a:rPr lang="en-GB" sz="2400" b="1" dirty="0"/>
              <a:t>:</a:t>
            </a:r>
            <a:r>
              <a:rPr lang="en-GB" sz="2400" dirty="0"/>
              <a:t> </a:t>
            </a:r>
            <a:r>
              <a:rPr lang="en-GB" sz="2400" u="sng" dirty="0"/>
              <a:t>people are judged according to how they treated others.</a:t>
            </a:r>
          </a:p>
          <a:p>
            <a:pPr lvl="0"/>
            <a:r>
              <a:rPr lang="en-GB" sz="2400" b="1" dirty="0"/>
              <a:t>    - </a:t>
            </a:r>
            <a:r>
              <a:rPr lang="en-GB" sz="2400" u="sng" dirty="0"/>
              <a:t>The Rich Man and Lazarus</a:t>
            </a:r>
            <a:r>
              <a:rPr lang="en-GB" sz="2400" b="1" dirty="0"/>
              <a:t>:</a:t>
            </a:r>
            <a:r>
              <a:rPr lang="en-GB" sz="2400" dirty="0"/>
              <a:t> the </a:t>
            </a:r>
            <a:r>
              <a:rPr lang="en-GB" sz="2400" u="sng" dirty="0"/>
              <a:t>rich man is punished for ignoring the poor in need.</a:t>
            </a:r>
          </a:p>
          <a:p>
            <a:r>
              <a:rPr lang="en-GB" sz="2400" b="1" dirty="0"/>
              <a:t>E: - </a:t>
            </a:r>
            <a:r>
              <a:rPr lang="en-GB" sz="2400" dirty="0"/>
              <a:t>Encourages </a:t>
            </a:r>
            <a:r>
              <a:rPr lang="en-GB" sz="2400" b="1" dirty="0"/>
              <a:t>Catholics to love their neighbour, forgive others and care for the poor.</a:t>
            </a:r>
          </a:p>
          <a:p>
            <a:pPr lvl="0"/>
            <a:r>
              <a:rPr lang="en-GB" sz="2400" dirty="0"/>
              <a:t>     - Reminds them that their </a:t>
            </a:r>
            <a:r>
              <a:rPr lang="en-GB" sz="2400" b="1" dirty="0"/>
              <a:t>actions have eternal consequences.</a:t>
            </a:r>
          </a:p>
          <a:p>
            <a:pPr lvl="0"/>
            <a:r>
              <a:rPr lang="en-GB" sz="2400" dirty="0"/>
              <a:t>     - </a:t>
            </a:r>
            <a:r>
              <a:rPr lang="en-GB" sz="2400" b="1" dirty="0"/>
              <a:t>Helps Catholics prepare for judgement.</a:t>
            </a:r>
          </a:p>
          <a:p>
            <a:endParaRPr lang="en-GB" sz="1500" dirty="0"/>
          </a:p>
        </p:txBody>
      </p:sp>
    </p:spTree>
    <p:extLst>
      <p:ext uri="{BB962C8B-B14F-4D97-AF65-F5344CB8AC3E}">
        <p14:creationId xmlns:p14="http://schemas.microsoft.com/office/powerpoint/2010/main" val="1222352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90E2E7-0210-9551-3550-7DB0E2FE1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C94A5CF-5C8A-FFFB-D539-CB0CE91A5518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3) Eschatology  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97729F20-AD5F-5F7E-2C9E-20BE666057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4ED3FF-F711-A297-FE91-1FA1FAD99429}"/>
              </a:ext>
            </a:extLst>
          </p:cNvPr>
          <p:cNvSpPr txBox="1"/>
          <p:nvPr/>
        </p:nvSpPr>
        <p:spPr>
          <a:xfrm>
            <a:off x="-1" y="1329778"/>
            <a:ext cx="1219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(b)  Describe the teachings of Jesus regarding judgement.  [5]</a:t>
            </a:r>
          </a:p>
          <a:p>
            <a:endParaRPr lang="en-GB" sz="3600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DA0FC12-29E8-E030-52E5-3B9C05D6AE26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80763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A9830-F11F-E25A-11D6-DC24EC423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25579940-B9AF-D958-3C83-469A461D40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A00DF-B085-6DE0-136C-8C33962F1639}"/>
              </a:ext>
            </a:extLst>
          </p:cNvPr>
          <p:cNvSpPr txBox="1"/>
          <p:nvPr/>
        </p:nvSpPr>
        <p:spPr>
          <a:xfrm>
            <a:off x="0" y="0"/>
            <a:ext cx="12107096" cy="6971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P:</a:t>
            </a:r>
            <a:r>
              <a:rPr lang="en-GB" sz="2400" dirty="0"/>
              <a:t> Jesus taught that people will </a:t>
            </a:r>
            <a:r>
              <a:rPr lang="en-GB" sz="2400" b="1" dirty="0"/>
              <a:t>be judged according to whether they showed love and compassion to others</a:t>
            </a:r>
            <a:r>
              <a:rPr lang="en-GB" sz="2400" dirty="0"/>
              <a:t>.</a:t>
            </a:r>
            <a:br>
              <a:rPr lang="en-GB" sz="2400" dirty="0"/>
            </a:br>
            <a:r>
              <a:rPr lang="en-GB" sz="2400" b="1" dirty="0"/>
              <a:t>E:</a:t>
            </a:r>
            <a:r>
              <a:rPr lang="en-GB" sz="2400" dirty="0"/>
              <a:t> </a:t>
            </a:r>
            <a:r>
              <a:rPr lang="en-GB" sz="2400" u="sng" dirty="0"/>
              <a:t>Parable of the Sheep and the Goats</a:t>
            </a:r>
            <a:r>
              <a:rPr lang="en-GB" sz="2400" b="1" dirty="0"/>
              <a:t>:</a:t>
            </a:r>
            <a:r>
              <a:rPr lang="en-GB" sz="2400" dirty="0"/>
              <a:t> The </a:t>
            </a:r>
            <a:r>
              <a:rPr lang="en-GB" sz="2400" u="sng" dirty="0"/>
              <a:t>sheep are welcomed into heaven </a:t>
            </a:r>
            <a:r>
              <a:rPr lang="en-GB" sz="2400" dirty="0"/>
              <a:t>because they </a:t>
            </a:r>
            <a:r>
              <a:rPr lang="en-GB" sz="2400" u="sng" dirty="0"/>
              <a:t>fed the hungry, welcomed strangers, clothed the poor and cared for the sick. </a:t>
            </a:r>
            <a:r>
              <a:rPr lang="en-GB" sz="2400" dirty="0"/>
              <a:t>The </a:t>
            </a:r>
            <a:r>
              <a:rPr lang="en-GB" sz="2400" u="sng" dirty="0"/>
              <a:t>goats</a:t>
            </a:r>
            <a:r>
              <a:rPr lang="en-GB" sz="2400" dirty="0"/>
              <a:t> are </a:t>
            </a:r>
            <a:r>
              <a:rPr lang="en-GB" sz="2400" u="sng" dirty="0"/>
              <a:t>sent away to eternal punishment </a:t>
            </a:r>
            <a:r>
              <a:rPr lang="en-GB" sz="2400" dirty="0"/>
              <a:t>because they </a:t>
            </a:r>
            <a:r>
              <a:rPr lang="en-GB" sz="2400" u="sng" dirty="0"/>
              <a:t>ignored the needs of others.</a:t>
            </a:r>
          </a:p>
          <a:p>
            <a:r>
              <a:rPr lang="en-GB" sz="2400" dirty="0"/>
              <a:t>     - Jesus said </a:t>
            </a:r>
            <a:r>
              <a:rPr lang="en-GB" sz="2400" i="1" dirty="0"/>
              <a:t>“Whatever you did for the least of these, you did for me.”</a:t>
            </a:r>
          </a:p>
          <a:p>
            <a:r>
              <a:rPr lang="en-GB" sz="2400" b="1" dirty="0"/>
              <a:t>E: - </a:t>
            </a:r>
            <a:r>
              <a:rPr lang="en-GB" sz="2400" dirty="0"/>
              <a:t>Jesus teaches that </a:t>
            </a:r>
            <a:r>
              <a:rPr lang="en-GB" sz="2400" b="1" dirty="0"/>
              <a:t>caring for others is the same as caring for him.</a:t>
            </a:r>
          </a:p>
          <a:p>
            <a:pPr lvl="0"/>
            <a:r>
              <a:rPr lang="en-GB" sz="2400" dirty="0"/>
              <a:t>     - Those who </a:t>
            </a:r>
            <a:r>
              <a:rPr lang="en-GB" sz="2400" b="1" dirty="0"/>
              <a:t>show mercy may be rewarded with heaven</a:t>
            </a:r>
          </a:p>
          <a:p>
            <a:pPr lvl="0"/>
            <a:r>
              <a:rPr lang="en-GB" sz="2400" dirty="0"/>
              <a:t>     - Those who refuse other may face </a:t>
            </a:r>
            <a:r>
              <a:rPr lang="en-GB" sz="2400" b="1" dirty="0"/>
              <a:t>hell (</a:t>
            </a:r>
            <a:r>
              <a:rPr lang="en-GB" sz="2400" dirty="0"/>
              <a:t>separation from God and goodness)</a:t>
            </a:r>
          </a:p>
          <a:p>
            <a:pPr lvl="0"/>
            <a:endParaRPr lang="en-GB" sz="2400" dirty="0"/>
          </a:p>
          <a:p>
            <a:r>
              <a:rPr lang="en-GB" sz="2400" b="1" dirty="0"/>
              <a:t>P:</a:t>
            </a:r>
            <a:r>
              <a:rPr lang="en-GB" sz="2400" dirty="0"/>
              <a:t> Jesus taught that God </a:t>
            </a:r>
            <a:r>
              <a:rPr lang="en-GB" sz="2400" b="1" dirty="0"/>
              <a:t>judges people according to how forgiving and merciful they are towards others</a:t>
            </a:r>
            <a:r>
              <a:rPr lang="en-GB" sz="2400" dirty="0"/>
              <a:t>.</a:t>
            </a:r>
            <a:br>
              <a:rPr lang="en-GB" sz="2400" dirty="0"/>
            </a:br>
            <a:r>
              <a:rPr lang="en-GB" sz="2400" b="1" dirty="0"/>
              <a:t>E:</a:t>
            </a:r>
            <a:r>
              <a:rPr lang="en-GB" sz="2400" dirty="0"/>
              <a:t> </a:t>
            </a:r>
            <a:r>
              <a:rPr lang="en-GB" sz="2400" u="sng" dirty="0"/>
              <a:t>Parable of the Unmerciful Servant</a:t>
            </a:r>
            <a:r>
              <a:rPr lang="en-GB" sz="2400" b="1" dirty="0"/>
              <a:t>:</a:t>
            </a:r>
            <a:r>
              <a:rPr lang="en-GB" sz="2400" dirty="0"/>
              <a:t> a </a:t>
            </a:r>
            <a:r>
              <a:rPr lang="en-GB" sz="2400" u="sng" dirty="0"/>
              <a:t>master forgives his servant’s large debt</a:t>
            </a:r>
            <a:r>
              <a:rPr lang="en-GB" sz="2400" dirty="0"/>
              <a:t>, but the </a:t>
            </a:r>
            <a:r>
              <a:rPr lang="en-GB" sz="2400" u="sng" dirty="0"/>
              <a:t>servant refuses to forgive another man who owes him money</a:t>
            </a:r>
            <a:r>
              <a:rPr lang="en-GB" sz="2400" dirty="0"/>
              <a:t>. When the </a:t>
            </a:r>
            <a:r>
              <a:rPr lang="en-GB" sz="2400" u="sng" dirty="0"/>
              <a:t>master</a:t>
            </a:r>
            <a:r>
              <a:rPr lang="en-GB" sz="2400" dirty="0"/>
              <a:t> discovers this, he </a:t>
            </a:r>
            <a:r>
              <a:rPr lang="en-GB" sz="2400" u="sng" dirty="0"/>
              <a:t>punishes the servant for showing no mercy</a:t>
            </a:r>
            <a:r>
              <a:rPr lang="en-GB" sz="2400" dirty="0"/>
              <a:t>.</a:t>
            </a:r>
          </a:p>
          <a:p>
            <a:r>
              <a:rPr lang="en-GB" sz="2400" b="1" dirty="0"/>
              <a:t>E: - People cannot expect God’s forgiveness if they refuse to forgive others.</a:t>
            </a:r>
          </a:p>
          <a:p>
            <a:pPr lvl="0"/>
            <a:r>
              <a:rPr lang="en-GB" sz="2400" dirty="0"/>
              <a:t>     - God’s </a:t>
            </a:r>
            <a:r>
              <a:rPr lang="en-GB" sz="2400" b="1" dirty="0"/>
              <a:t>judgement is based on whether a person shows mercy </a:t>
            </a:r>
            <a:r>
              <a:rPr lang="en-GB" sz="2400" dirty="0"/>
              <a:t>and forgiveness</a:t>
            </a:r>
          </a:p>
          <a:p>
            <a:pPr lvl="0"/>
            <a:r>
              <a:rPr lang="en-GB" sz="2400" dirty="0"/>
              <a:t>     - </a:t>
            </a:r>
            <a:r>
              <a:rPr lang="en-GB" sz="2400" b="1" dirty="0"/>
              <a:t>Catholics should show mercy to others like God does to us.</a:t>
            </a:r>
          </a:p>
          <a:p>
            <a:endParaRPr lang="en-GB" sz="1500" dirty="0"/>
          </a:p>
        </p:txBody>
      </p:sp>
    </p:spTree>
    <p:extLst>
      <p:ext uri="{BB962C8B-B14F-4D97-AF65-F5344CB8AC3E}">
        <p14:creationId xmlns:p14="http://schemas.microsoft.com/office/powerpoint/2010/main" val="15738828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3FDDD-3227-53FD-4A55-300D4D185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7D3DFC9-DA87-712A-87B5-6526C4E53C72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3) Eschatology  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429E0B60-AD46-AAA0-58B3-693636E6A6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C0F0343-F321-5256-5EEB-99A34A5EF166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(c)  Explain Jesus’ teachings about heaven and hell. [8]</a:t>
            </a:r>
          </a:p>
          <a:p>
            <a:endParaRPr lang="en-GB" sz="3600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7F10163-7C90-9DCE-F1B7-16D125F8F6A5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84768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30686-B288-4757-527D-F10148CD4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8094B625-AA9C-7896-F16B-E8EAE7FF2A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9D92F3-8798-6E72-7AAA-6B4B198CC169}"/>
              </a:ext>
            </a:extLst>
          </p:cNvPr>
          <p:cNvSpPr txBox="1"/>
          <p:nvPr/>
        </p:nvSpPr>
        <p:spPr>
          <a:xfrm>
            <a:off x="0" y="-23750"/>
            <a:ext cx="12107096" cy="724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P:</a:t>
            </a:r>
            <a:r>
              <a:rPr lang="en-GB" dirty="0"/>
              <a:t> Jesus taught that </a:t>
            </a:r>
            <a:r>
              <a:rPr lang="en-GB" b="1" dirty="0"/>
              <a:t>heaven</a:t>
            </a:r>
            <a:r>
              <a:rPr lang="en-GB" dirty="0"/>
              <a:t> is a </a:t>
            </a:r>
            <a:r>
              <a:rPr lang="en-GB" b="1" dirty="0"/>
              <a:t>reward for people who show love and compassion to others.</a:t>
            </a:r>
            <a:br>
              <a:rPr lang="en-GB" b="1" dirty="0"/>
            </a:br>
            <a:r>
              <a:rPr lang="en-GB" b="1" dirty="0"/>
              <a:t>E:</a:t>
            </a:r>
            <a:r>
              <a:rPr lang="en-GB" dirty="0"/>
              <a:t> </a:t>
            </a:r>
            <a:r>
              <a:rPr lang="en-GB" u="sng" dirty="0"/>
              <a:t>Parable of the Sheep and the Goats: </a:t>
            </a:r>
            <a:r>
              <a:rPr lang="en-GB" dirty="0"/>
              <a:t>the </a:t>
            </a:r>
            <a:r>
              <a:rPr lang="en-GB" u="sng" dirty="0"/>
              <a:t>sheep are welcomed into eternal life because they fed the hungry, welcomed strangers, clothed the poor and cared for the sick and imprisoned.</a:t>
            </a:r>
            <a:br>
              <a:rPr lang="en-GB" u="sng" dirty="0"/>
            </a:br>
            <a:r>
              <a:rPr lang="en-GB" b="1" dirty="0"/>
              <a:t>E: - </a:t>
            </a:r>
            <a:r>
              <a:rPr lang="en-GB" dirty="0"/>
              <a:t>Jesus teaches that </a:t>
            </a:r>
            <a:r>
              <a:rPr lang="en-GB" b="1" dirty="0"/>
              <a:t>caring for others is the same as caring for him</a:t>
            </a:r>
          </a:p>
          <a:p>
            <a:pPr lvl="0"/>
            <a:r>
              <a:rPr lang="en-GB" dirty="0"/>
              <a:t>      - Heaven is a state of </a:t>
            </a:r>
            <a:r>
              <a:rPr lang="en-GB" b="1" dirty="0"/>
              <a:t>union with God and goodness</a:t>
            </a:r>
            <a:endParaRPr lang="en-GB" dirty="0"/>
          </a:p>
          <a:p>
            <a:pPr lvl="0"/>
            <a:r>
              <a:rPr lang="en-GB" dirty="0"/>
              <a:t>      - </a:t>
            </a:r>
            <a:r>
              <a:rPr lang="en-GB" b="1" dirty="0"/>
              <a:t>Loving actions can lead to eternal reward</a:t>
            </a:r>
          </a:p>
          <a:p>
            <a:pPr lvl="0"/>
            <a:endParaRPr lang="en-GB" dirty="0"/>
          </a:p>
          <a:p>
            <a:r>
              <a:rPr lang="en-GB" b="1" dirty="0"/>
              <a:t>P:</a:t>
            </a:r>
            <a:r>
              <a:rPr lang="en-GB" dirty="0"/>
              <a:t> Jesus taught that </a:t>
            </a:r>
            <a:r>
              <a:rPr lang="en-GB" b="1" dirty="0"/>
              <a:t>hell</a:t>
            </a:r>
            <a:r>
              <a:rPr lang="en-GB" dirty="0"/>
              <a:t> is the </a:t>
            </a:r>
            <a:r>
              <a:rPr lang="en-GB" b="1" dirty="0"/>
              <a:t>consequence of ignoring people in need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</a:t>
            </a:r>
            <a:r>
              <a:rPr lang="en-GB" dirty="0"/>
              <a:t> In the </a:t>
            </a:r>
            <a:r>
              <a:rPr lang="en-GB" u="sng" dirty="0"/>
              <a:t>Parable of the Sheep and the Goats</a:t>
            </a:r>
            <a:r>
              <a:rPr lang="en-GB" dirty="0"/>
              <a:t>, the </a:t>
            </a:r>
            <a:r>
              <a:rPr lang="en-GB" u="sng" dirty="0"/>
              <a:t>goats are sent away because they failed to help those who were suffering.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Hell is </a:t>
            </a:r>
            <a:r>
              <a:rPr lang="en-GB" b="1" dirty="0"/>
              <a:t>separation from God and goodness</a:t>
            </a:r>
            <a:endParaRPr lang="en-GB" dirty="0"/>
          </a:p>
          <a:p>
            <a:pPr lvl="0"/>
            <a:r>
              <a:rPr lang="en-GB" dirty="0"/>
              <a:t>      - </a:t>
            </a:r>
            <a:r>
              <a:rPr lang="en-GB" b="1" dirty="0"/>
              <a:t>People are responsible for what they fail to do</a:t>
            </a:r>
            <a:r>
              <a:rPr lang="en-GB" dirty="0"/>
              <a:t>, </a:t>
            </a:r>
            <a:r>
              <a:rPr lang="en-GB" b="1" dirty="0"/>
              <a:t>not only for the wrong actions they commit</a:t>
            </a:r>
          </a:p>
          <a:p>
            <a:pPr lvl="0"/>
            <a:r>
              <a:rPr lang="en-GB" dirty="0"/>
              <a:t>      - Jesus warns that selfishness and </a:t>
            </a:r>
            <a:r>
              <a:rPr lang="en-GB" b="1" dirty="0"/>
              <a:t>lack of compassion have eternal consequences</a:t>
            </a:r>
          </a:p>
          <a:p>
            <a:endParaRPr lang="en-GB" b="1" dirty="0"/>
          </a:p>
          <a:p>
            <a:r>
              <a:rPr lang="en-GB" b="1" dirty="0"/>
              <a:t>P:</a:t>
            </a:r>
            <a:r>
              <a:rPr lang="en-GB" dirty="0"/>
              <a:t> Jesus taught that a person’s destination after </a:t>
            </a:r>
            <a:r>
              <a:rPr lang="en-GB" b="1" dirty="0"/>
              <a:t>judgement is permanent.</a:t>
            </a:r>
            <a:br>
              <a:rPr lang="en-GB" b="1" dirty="0"/>
            </a:br>
            <a:r>
              <a:rPr lang="en-GB" b="1" dirty="0"/>
              <a:t>E:</a:t>
            </a:r>
            <a:r>
              <a:rPr lang="en-GB" dirty="0"/>
              <a:t> </a:t>
            </a:r>
            <a:r>
              <a:rPr lang="en-GB" u="sng" dirty="0"/>
              <a:t>Parable of the Rich Man and Lazarus</a:t>
            </a:r>
            <a:r>
              <a:rPr lang="en-GB" b="1" dirty="0"/>
              <a:t>:</a:t>
            </a:r>
            <a:r>
              <a:rPr lang="en-GB" dirty="0"/>
              <a:t> </a:t>
            </a:r>
            <a:r>
              <a:rPr lang="en-GB" u="sng" dirty="0"/>
              <a:t>Lazarus (who suffered great poverty) is comforted in heaven</a:t>
            </a:r>
            <a:r>
              <a:rPr lang="en-GB" dirty="0"/>
              <a:t>, while the </a:t>
            </a:r>
            <a:r>
              <a:rPr lang="en-GB" u="sng" dirty="0"/>
              <a:t>rich man suffers in hell after ignoring Lazarus during his life. Nobody can cross the great divide between them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The </a:t>
            </a:r>
            <a:r>
              <a:rPr lang="en-GB" b="1" dirty="0"/>
              <a:t>rich man cannot change his eternal destination after death.</a:t>
            </a:r>
          </a:p>
          <a:p>
            <a:pPr lvl="0"/>
            <a:r>
              <a:rPr lang="en-GB" dirty="0"/>
              <a:t>    - </a:t>
            </a:r>
            <a:r>
              <a:rPr lang="en-GB" b="1" dirty="0"/>
              <a:t>People must change their behaviour NOW</a:t>
            </a:r>
            <a:r>
              <a:rPr lang="en-GB" dirty="0"/>
              <a:t> and follow God’s teachings while alive</a:t>
            </a:r>
          </a:p>
          <a:p>
            <a:endParaRPr lang="en-GB" b="1" dirty="0"/>
          </a:p>
          <a:p>
            <a:r>
              <a:rPr lang="en-GB" b="1" dirty="0"/>
              <a:t>P:</a:t>
            </a:r>
            <a:r>
              <a:rPr lang="en-GB" dirty="0"/>
              <a:t> Jesus taught that </a:t>
            </a:r>
            <a:r>
              <a:rPr lang="en-GB" b="1" dirty="0"/>
              <a:t>entry into heaven depends on showing forgiveness and mercy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</a:t>
            </a:r>
            <a:r>
              <a:rPr lang="en-GB" dirty="0"/>
              <a:t> </a:t>
            </a:r>
            <a:r>
              <a:rPr lang="en-GB" u="sng" dirty="0"/>
              <a:t>Parable of the Unmerciful Servant</a:t>
            </a:r>
            <a:r>
              <a:rPr lang="en-GB" b="1" dirty="0"/>
              <a:t>:</a:t>
            </a:r>
            <a:r>
              <a:rPr lang="en-GB" dirty="0"/>
              <a:t> the </a:t>
            </a:r>
            <a:r>
              <a:rPr lang="en-GB" u="sng" dirty="0"/>
              <a:t>master forgives his servant’s debt, but later punishes him when he refuses to forgive someone else.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People </a:t>
            </a:r>
            <a:r>
              <a:rPr lang="en-GB" b="1" dirty="0"/>
              <a:t>cannot expect God’s forgiveness if they refuse to forgive others</a:t>
            </a:r>
          </a:p>
          <a:p>
            <a:pPr lvl="0"/>
            <a:r>
              <a:rPr lang="en-GB" dirty="0"/>
              <a:t>     - Those who </a:t>
            </a:r>
            <a:r>
              <a:rPr lang="en-GB" b="1" dirty="0"/>
              <a:t>show mercy will receive mercy at judgement.</a:t>
            </a:r>
          </a:p>
        </p:txBody>
      </p:sp>
    </p:spTree>
    <p:extLst>
      <p:ext uri="{BB962C8B-B14F-4D97-AF65-F5344CB8AC3E}">
        <p14:creationId xmlns:p14="http://schemas.microsoft.com/office/powerpoint/2010/main" val="39858118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21F3E-9207-BC47-A2DE-6EB73940E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7FD1CF6-0CA4-6956-5F9C-C7426DEAEED4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3) Eschatology  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9E2E2F2C-0892-3EDA-C614-52783AB469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4A8996-3D8A-4D8A-466C-52F3231B79BB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(d)  ‘There is no such thing as Purgatory.’  Discuss.  [15]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5BA1AD8-1F03-F3FE-31B2-C7A7B298228E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50322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B478A0-8716-A44B-7035-41FC286B5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DF435A48-3C73-58BC-2EB7-1758DD0463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7C4696-85E9-BE4C-C9FA-6AFCFA83564E}"/>
              </a:ext>
            </a:extLst>
          </p:cNvPr>
          <p:cNvSpPr txBox="1"/>
          <p:nvPr/>
        </p:nvSpPr>
        <p:spPr>
          <a:xfrm>
            <a:off x="0" y="-23750"/>
            <a:ext cx="12107096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b="1" dirty="0"/>
              <a:t>P:</a:t>
            </a:r>
            <a:r>
              <a:rPr lang="en-GB" sz="1500" dirty="0"/>
              <a:t> Catholics </a:t>
            </a:r>
            <a:r>
              <a:rPr lang="en-GB" sz="1500" b="1" dirty="0"/>
              <a:t>disagree: </a:t>
            </a:r>
            <a:r>
              <a:rPr lang="en-GB" sz="1500" dirty="0"/>
              <a:t>because some people need to be cleansed from sin before entering heaven.</a:t>
            </a:r>
            <a:br>
              <a:rPr lang="en-GB" sz="1500" dirty="0"/>
            </a:br>
            <a:r>
              <a:rPr lang="en-GB" sz="1500" b="1" dirty="0"/>
              <a:t>E:</a:t>
            </a:r>
            <a:r>
              <a:rPr lang="en-GB" sz="1500" dirty="0"/>
              <a:t> -</a:t>
            </a:r>
            <a:r>
              <a:rPr lang="en-GB" sz="1500" u="sng" dirty="0"/>
              <a:t>Catechism</a:t>
            </a:r>
            <a:r>
              <a:rPr lang="en-GB" sz="1500" b="1" dirty="0"/>
              <a:t>:</a:t>
            </a:r>
            <a:r>
              <a:rPr lang="en-GB" sz="1500" dirty="0"/>
              <a:t> Purgatory refers to the </a:t>
            </a:r>
            <a:r>
              <a:rPr lang="en-GB" sz="1500" u="sng" dirty="0"/>
              <a:t>cleansing or purging of a person’s sins before they can enter heaven</a:t>
            </a:r>
          </a:p>
          <a:p>
            <a:pPr lvl="0"/>
            <a:r>
              <a:rPr lang="en-GB" sz="1500" dirty="0"/>
              <a:t>     - Souls in purgatory </a:t>
            </a:r>
            <a:r>
              <a:rPr lang="en-GB" sz="1500" b="1" u="sng" dirty="0"/>
              <a:t>“</a:t>
            </a:r>
            <a:r>
              <a:rPr lang="en-GB" sz="1500" b="1" i="1" u="sng" dirty="0"/>
              <a:t>undergo purification</a:t>
            </a:r>
            <a:r>
              <a:rPr lang="en-GB" sz="1500" b="1" u="sng" dirty="0"/>
              <a:t>”</a:t>
            </a:r>
          </a:p>
          <a:p>
            <a:r>
              <a:rPr lang="en-GB" sz="1500" b="1" dirty="0"/>
              <a:t>E: - Sin is a barrier to a relationship with God</a:t>
            </a:r>
            <a:r>
              <a:rPr lang="en-GB" sz="1500" dirty="0"/>
              <a:t>; </a:t>
            </a:r>
            <a:r>
              <a:rPr lang="en-GB" sz="1500" b="1" dirty="0"/>
              <a:t>purgatory removes what prevents complete union with God in heaven.</a:t>
            </a:r>
          </a:p>
          <a:p>
            <a:pPr lvl="0"/>
            <a:r>
              <a:rPr lang="en-GB" sz="1500" dirty="0"/>
              <a:t>     - </a:t>
            </a:r>
            <a:r>
              <a:rPr lang="en-GB" sz="1500" b="1" dirty="0"/>
              <a:t>Purgatory is temporary</a:t>
            </a:r>
            <a:r>
              <a:rPr lang="en-GB" sz="1500" dirty="0"/>
              <a:t>, whereas </a:t>
            </a:r>
            <a:r>
              <a:rPr lang="en-GB" sz="1500" b="1" dirty="0"/>
              <a:t>hell is the permanent</a:t>
            </a:r>
            <a:r>
              <a:rPr lang="en-GB" sz="1500" dirty="0"/>
              <a:t> rejection of and separation from God</a:t>
            </a:r>
          </a:p>
          <a:p>
            <a:r>
              <a:rPr lang="en-GB" sz="1500" b="1" dirty="0"/>
              <a:t>L:</a:t>
            </a:r>
            <a:r>
              <a:rPr lang="en-GB" sz="1500" dirty="0"/>
              <a:t> Therefore, Catholics reject the statement because </a:t>
            </a:r>
            <a:r>
              <a:rPr lang="en-GB" sz="1500" b="1" dirty="0"/>
              <a:t>purgatory prepares imperfect people for eternal life with God.</a:t>
            </a:r>
          </a:p>
          <a:p>
            <a:endParaRPr lang="en-GB" sz="1500" dirty="0"/>
          </a:p>
          <a:p>
            <a:r>
              <a:rPr lang="en-GB" sz="1500" b="1" dirty="0"/>
              <a:t>P:</a:t>
            </a:r>
            <a:r>
              <a:rPr lang="en-GB" sz="1500" dirty="0"/>
              <a:t> Many </a:t>
            </a:r>
            <a:r>
              <a:rPr lang="en-GB" sz="1500" b="1" dirty="0"/>
              <a:t>Protestant Christians agree:</a:t>
            </a:r>
            <a:r>
              <a:rPr lang="en-GB" sz="1500" dirty="0"/>
              <a:t> because </a:t>
            </a:r>
            <a:r>
              <a:rPr lang="en-GB" sz="1500" b="1" dirty="0"/>
              <a:t>purgatory is not clearly mentioned in the Bible</a:t>
            </a:r>
            <a:r>
              <a:rPr lang="en-GB" sz="1500" dirty="0"/>
              <a:t>.</a:t>
            </a:r>
            <a:br>
              <a:rPr lang="en-GB" sz="1500" dirty="0"/>
            </a:br>
            <a:r>
              <a:rPr lang="en-GB" sz="1500" b="1" dirty="0"/>
              <a:t>E: - </a:t>
            </a:r>
            <a:r>
              <a:rPr lang="en-GB" sz="1500" dirty="0"/>
              <a:t>The word </a:t>
            </a:r>
            <a:r>
              <a:rPr lang="en-GB" sz="1500" u="sng" dirty="0"/>
              <a:t>purgatory does not appear in the Bible</a:t>
            </a:r>
          </a:p>
          <a:p>
            <a:pPr lvl="0"/>
            <a:r>
              <a:rPr lang="en-GB" sz="1500" dirty="0"/>
              <a:t>     - There is </a:t>
            </a:r>
            <a:r>
              <a:rPr lang="en-GB" sz="1500" u="sng" dirty="0"/>
              <a:t>no clear biblical description of a temporary state where souls are purified before heaven</a:t>
            </a:r>
          </a:p>
          <a:p>
            <a:r>
              <a:rPr lang="en-GB" sz="1500" b="1" dirty="0"/>
              <a:t>E: - </a:t>
            </a:r>
            <a:r>
              <a:rPr lang="en-GB" sz="1500" dirty="0"/>
              <a:t>Many Protestants believe that Christian </a:t>
            </a:r>
            <a:r>
              <a:rPr lang="en-GB" sz="1500" b="1" dirty="0"/>
              <a:t>teachings must come from Scripture alone</a:t>
            </a:r>
            <a:endParaRPr lang="en-GB" sz="1500" dirty="0"/>
          </a:p>
          <a:p>
            <a:pPr lvl="0"/>
            <a:r>
              <a:rPr lang="en-GB" sz="1500" dirty="0"/>
              <a:t>     - They </a:t>
            </a:r>
            <a:r>
              <a:rPr lang="en-GB" sz="1500" b="1" dirty="0"/>
              <a:t>reject the authority of Catholic Tradition</a:t>
            </a:r>
            <a:r>
              <a:rPr lang="en-GB" sz="1500" dirty="0"/>
              <a:t> and the </a:t>
            </a:r>
            <a:r>
              <a:rPr lang="en-GB" sz="1500" b="1" dirty="0"/>
              <a:t>Magisterium</a:t>
            </a:r>
            <a:r>
              <a:rPr lang="en-GB" sz="1500" dirty="0"/>
              <a:t>, the Pope and bishops</a:t>
            </a:r>
          </a:p>
          <a:p>
            <a:r>
              <a:rPr lang="en-GB" sz="1500" b="1" dirty="0"/>
              <a:t>L:</a:t>
            </a:r>
            <a:r>
              <a:rPr lang="en-GB" sz="1500" dirty="0"/>
              <a:t> Therefore, many Protestant Christians agree with the statement because there is </a:t>
            </a:r>
            <a:r>
              <a:rPr lang="en-GB" sz="1500" b="1" dirty="0"/>
              <a:t>not enough direct biblical evidence that purgatory exists</a:t>
            </a:r>
            <a:r>
              <a:rPr lang="en-GB" sz="1500" dirty="0"/>
              <a:t>.</a:t>
            </a:r>
          </a:p>
          <a:p>
            <a:endParaRPr lang="en-GB" sz="1500" dirty="0"/>
          </a:p>
          <a:p>
            <a:r>
              <a:rPr lang="en-GB" sz="1500" b="1" dirty="0"/>
              <a:t>P:</a:t>
            </a:r>
            <a:r>
              <a:rPr lang="en-GB" sz="1500" dirty="0"/>
              <a:t> Catholics </a:t>
            </a:r>
            <a:r>
              <a:rPr lang="en-GB" sz="1500" b="1" dirty="0"/>
              <a:t>disagree</a:t>
            </a:r>
            <a:r>
              <a:rPr lang="en-GB" sz="1500" dirty="0"/>
              <a:t> because </a:t>
            </a:r>
            <a:r>
              <a:rPr lang="en-GB" sz="1500" b="1" dirty="0"/>
              <a:t>St Paul’s teaching</a:t>
            </a:r>
            <a:r>
              <a:rPr lang="en-GB" sz="1500" dirty="0"/>
              <a:t> can be interpreted as </a:t>
            </a:r>
            <a:r>
              <a:rPr lang="en-GB" sz="1500" b="1" dirty="0"/>
              <a:t>evidence for purification after death.</a:t>
            </a:r>
            <a:br>
              <a:rPr lang="en-GB" sz="1500" b="1" dirty="0"/>
            </a:br>
            <a:r>
              <a:rPr lang="en-GB" sz="1500" b="1" dirty="0"/>
              <a:t>E: - </a:t>
            </a:r>
            <a:r>
              <a:rPr lang="en-GB" sz="1500" u="sng" dirty="0"/>
              <a:t>St Paul</a:t>
            </a:r>
            <a:r>
              <a:rPr lang="en-GB" sz="1500" dirty="0"/>
              <a:t> teaches: </a:t>
            </a:r>
            <a:r>
              <a:rPr lang="en-GB" sz="1500" u="sng" dirty="0"/>
              <a:t>“The fire will test the quality of each person’s work”</a:t>
            </a:r>
            <a:r>
              <a:rPr lang="en-GB" sz="1500" dirty="0"/>
              <a:t> in </a:t>
            </a:r>
            <a:r>
              <a:rPr lang="en-GB" sz="1500" b="1" dirty="0"/>
              <a:t>1 Corinthians 3</a:t>
            </a:r>
            <a:endParaRPr lang="en-GB" sz="1500" dirty="0"/>
          </a:p>
          <a:p>
            <a:pPr lvl="0"/>
            <a:r>
              <a:rPr lang="en-GB" sz="1500" dirty="0"/>
              <a:t>    - </a:t>
            </a:r>
            <a:r>
              <a:rPr lang="en-GB" sz="1500" u="sng" dirty="0"/>
              <a:t>Fire</a:t>
            </a:r>
            <a:r>
              <a:rPr lang="en-GB" sz="1500" dirty="0"/>
              <a:t> was </a:t>
            </a:r>
            <a:r>
              <a:rPr lang="en-GB" sz="1500" u="sng" dirty="0"/>
              <a:t>used in the ancient world to burn and cleanse land so that it could be renewed.</a:t>
            </a:r>
          </a:p>
          <a:p>
            <a:r>
              <a:rPr lang="en-GB" sz="1500" b="1" dirty="0"/>
              <a:t>E: - </a:t>
            </a:r>
            <a:r>
              <a:rPr lang="en-GB" sz="1500" dirty="0"/>
              <a:t>The </a:t>
            </a:r>
            <a:r>
              <a:rPr lang="en-GB" sz="1500" b="1" dirty="0"/>
              <a:t>fire symbolises the cleansing or purging of a person’s mistakes and sins.</a:t>
            </a:r>
            <a:br>
              <a:rPr lang="en-GB" sz="1500" b="1" dirty="0"/>
            </a:br>
            <a:r>
              <a:rPr lang="en-GB" sz="1500" dirty="0"/>
              <a:t>      - Catholics </a:t>
            </a:r>
            <a:r>
              <a:rPr lang="en-GB" sz="1500" b="1" dirty="0"/>
              <a:t>pray and offer Masses for the dead </a:t>
            </a:r>
            <a:r>
              <a:rPr lang="en-GB" sz="1500" dirty="0"/>
              <a:t>because they believe their </a:t>
            </a:r>
            <a:r>
              <a:rPr lang="en-GB" sz="1500" b="1" dirty="0"/>
              <a:t>prayers can help souls undergoing purification.</a:t>
            </a:r>
          </a:p>
          <a:p>
            <a:r>
              <a:rPr lang="en-GB" sz="1500" b="1" dirty="0"/>
              <a:t>L:</a:t>
            </a:r>
            <a:r>
              <a:rPr lang="en-GB" sz="1500" dirty="0"/>
              <a:t> Therefore, Catholics believe </a:t>
            </a:r>
            <a:r>
              <a:rPr lang="en-GB" sz="1500" b="1" dirty="0"/>
              <a:t>St Paul’s image of cleansing fire supports the existence of purgatory.</a:t>
            </a:r>
          </a:p>
          <a:p>
            <a:endParaRPr lang="en-GB" sz="1500" dirty="0"/>
          </a:p>
          <a:p>
            <a:r>
              <a:rPr lang="en-GB" sz="1500" b="1" dirty="0"/>
              <a:t>P:</a:t>
            </a:r>
            <a:r>
              <a:rPr lang="en-GB" sz="1500" dirty="0"/>
              <a:t> Other Christians </a:t>
            </a:r>
            <a:r>
              <a:rPr lang="en-GB" sz="1500" b="1" dirty="0"/>
              <a:t>agree</a:t>
            </a:r>
            <a:r>
              <a:rPr lang="en-GB" sz="1500" dirty="0"/>
              <a:t> because Jesus’ teachings appear to suggest that </a:t>
            </a:r>
            <a:r>
              <a:rPr lang="en-GB" sz="1500" b="1" dirty="0"/>
              <a:t>people go to either heaven or hell after judgement.</a:t>
            </a:r>
            <a:br>
              <a:rPr lang="en-GB" sz="1500" b="1" dirty="0"/>
            </a:br>
            <a:r>
              <a:rPr lang="en-GB" sz="1500" b="1" dirty="0"/>
              <a:t>E:</a:t>
            </a:r>
            <a:r>
              <a:rPr lang="en-GB" sz="1500" dirty="0"/>
              <a:t> - </a:t>
            </a:r>
            <a:r>
              <a:rPr lang="en-GB" sz="1500" u="sng" dirty="0"/>
              <a:t>Parable of the Sheep and the Goats</a:t>
            </a:r>
            <a:r>
              <a:rPr lang="en-GB" sz="1500" b="1" dirty="0"/>
              <a:t>:</a:t>
            </a:r>
            <a:r>
              <a:rPr lang="en-GB" sz="1500" dirty="0"/>
              <a:t> the </a:t>
            </a:r>
            <a:r>
              <a:rPr lang="en-GB" sz="1500" u="sng" dirty="0"/>
              <a:t>sheep enter eternal life</a:t>
            </a:r>
            <a:r>
              <a:rPr lang="en-GB" sz="1500" dirty="0"/>
              <a:t>, while the </a:t>
            </a:r>
            <a:r>
              <a:rPr lang="en-GB" sz="1500" u="sng" dirty="0"/>
              <a:t>goats are sent to eternal punishment</a:t>
            </a:r>
          </a:p>
          <a:p>
            <a:pPr lvl="0"/>
            <a:r>
              <a:rPr lang="en-GB" sz="1500" b="1" dirty="0"/>
              <a:t>     - </a:t>
            </a:r>
            <a:r>
              <a:rPr lang="en-GB" sz="1500" u="sng" dirty="0"/>
              <a:t>The Rich Man and Lazarus: </a:t>
            </a:r>
            <a:r>
              <a:rPr lang="en-GB" sz="1500" dirty="0"/>
              <a:t>Lazarus is comforted with Abraham, while the rich man suffers in Hall, with a </a:t>
            </a:r>
            <a:r>
              <a:rPr lang="en-GB" sz="1500" u="sng" dirty="0"/>
              <a:t>fixed divide between them</a:t>
            </a:r>
            <a:r>
              <a:rPr lang="en-GB" sz="1500" dirty="0"/>
              <a:t>.</a:t>
            </a:r>
          </a:p>
          <a:p>
            <a:r>
              <a:rPr lang="en-GB" sz="1500" b="1" dirty="0"/>
              <a:t>E: -</a:t>
            </a:r>
            <a:r>
              <a:rPr lang="en-GB" sz="1500" dirty="0"/>
              <a:t>These teachings </a:t>
            </a:r>
            <a:r>
              <a:rPr lang="en-GB" sz="1500" b="1" dirty="0"/>
              <a:t>describe two destinations rather than a third temporary state.</a:t>
            </a:r>
          </a:p>
          <a:p>
            <a:pPr lvl="0"/>
            <a:r>
              <a:rPr lang="en-GB" sz="1500" dirty="0"/>
              <a:t>    - People appear to </a:t>
            </a:r>
            <a:r>
              <a:rPr lang="en-GB" sz="1500" b="1" dirty="0"/>
              <a:t>enter either heaven or hell after judgement</a:t>
            </a:r>
          </a:p>
          <a:p>
            <a:r>
              <a:rPr lang="en-GB" sz="1500" b="1" dirty="0"/>
              <a:t>L:</a:t>
            </a:r>
            <a:r>
              <a:rPr lang="en-GB" sz="1500" dirty="0"/>
              <a:t> Therefore, some Christians agree with the statement because </a:t>
            </a:r>
            <a:r>
              <a:rPr lang="en-GB" sz="1500" b="1" dirty="0"/>
              <a:t>Jesus’ teachings suggest that people go directly to either heaven or hell.</a:t>
            </a:r>
          </a:p>
          <a:p>
            <a:endParaRPr lang="en-GB" sz="1500" b="1" dirty="0"/>
          </a:p>
          <a:p>
            <a:r>
              <a:rPr lang="en-GB" sz="1500" b="1" dirty="0"/>
              <a:t>In conclusion, the strongest argument is … because …</a:t>
            </a:r>
            <a:endParaRPr lang="en-GB" sz="1500" dirty="0"/>
          </a:p>
          <a:p>
            <a:endParaRPr lang="en-GB" sz="1500" dirty="0"/>
          </a:p>
        </p:txBody>
      </p:sp>
    </p:spTree>
    <p:extLst>
      <p:ext uri="{BB962C8B-B14F-4D97-AF65-F5344CB8AC3E}">
        <p14:creationId xmlns:p14="http://schemas.microsoft.com/office/powerpoint/2010/main" val="21723464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9BDD3-BF1F-11A2-4FAA-5AE457A9C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3EB5F0B-7099-A080-FA91-E06D2560AF68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4) Alternative viewpoints on life after death 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2C1FF707-CF30-CB79-CC9C-EEC9EF1B5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239081-1DAD-6776-BD84-38D45FF66BFF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(d) ‘There is life after death.’  Discuss. [15]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D1B6B75-F723-D36D-2148-C3D36A295A4B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059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7C920-27C6-2531-21D0-FF8C73629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BE30D6B3-006A-92F7-578C-0FE49C265F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4A2CC6-43E4-CC0B-F49C-492469B6DEAB}"/>
              </a:ext>
            </a:extLst>
          </p:cNvPr>
          <p:cNvSpPr txBox="1"/>
          <p:nvPr/>
        </p:nvSpPr>
        <p:spPr>
          <a:xfrm>
            <a:off x="0" y="-23750"/>
            <a:ext cx="12107096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b="1" dirty="0"/>
              <a:t>P:</a:t>
            </a:r>
            <a:r>
              <a:rPr lang="en-GB" sz="1500" dirty="0"/>
              <a:t> Catholics </a:t>
            </a:r>
            <a:r>
              <a:rPr lang="en-GB" sz="1500" b="1" dirty="0"/>
              <a:t>agree:</a:t>
            </a:r>
            <a:r>
              <a:rPr lang="en-GB" sz="1500" dirty="0"/>
              <a:t> because they believe the immortal soul continues after death and is judged by God.</a:t>
            </a:r>
            <a:br>
              <a:rPr lang="en-GB" sz="1500" dirty="0"/>
            </a:br>
            <a:r>
              <a:rPr lang="en-GB" sz="1500" b="1" dirty="0"/>
              <a:t>E:</a:t>
            </a:r>
            <a:r>
              <a:rPr lang="en-GB" sz="1500" dirty="0"/>
              <a:t> - </a:t>
            </a:r>
            <a:r>
              <a:rPr lang="en-GB" sz="1500" u="sng" dirty="0"/>
              <a:t>Nicene Creed</a:t>
            </a:r>
            <a:r>
              <a:rPr lang="en-GB" sz="1500" b="1" dirty="0"/>
              <a:t>:</a:t>
            </a:r>
            <a:r>
              <a:rPr lang="en-GB" sz="1500" dirty="0"/>
              <a:t> Catholics </a:t>
            </a:r>
            <a:r>
              <a:rPr lang="en-GB" sz="1500" u="sng" dirty="0"/>
              <a:t>“look forward to the resurrection of the dead and the life of the world to come”</a:t>
            </a:r>
          </a:p>
          <a:p>
            <a:pPr lvl="0"/>
            <a:r>
              <a:rPr lang="en-GB" sz="1500" b="1" dirty="0"/>
              <a:t>     - </a:t>
            </a:r>
            <a:r>
              <a:rPr lang="en-GB" sz="1500" u="sng" dirty="0"/>
              <a:t>Parable of the Sheep and the Goats</a:t>
            </a:r>
            <a:r>
              <a:rPr lang="en-GB" sz="1500" b="1" dirty="0"/>
              <a:t>:</a:t>
            </a:r>
            <a:r>
              <a:rPr lang="en-GB" sz="1500" dirty="0"/>
              <a:t> </a:t>
            </a:r>
            <a:r>
              <a:rPr lang="en-GB" sz="1500" u="sng" dirty="0"/>
              <a:t>those who cared for others enter eternal life</a:t>
            </a:r>
          </a:p>
          <a:p>
            <a:r>
              <a:rPr lang="en-GB" sz="1500" b="1" dirty="0"/>
              <a:t>E: - </a:t>
            </a:r>
            <a:r>
              <a:rPr lang="en-GB" sz="1500" dirty="0"/>
              <a:t>At </a:t>
            </a:r>
            <a:r>
              <a:rPr lang="en-GB" sz="1500" b="1" dirty="0"/>
              <a:t> judgement</a:t>
            </a:r>
            <a:r>
              <a:rPr lang="en-GB" sz="1500" dirty="0"/>
              <a:t>, the soul may enter </a:t>
            </a:r>
            <a:r>
              <a:rPr lang="en-GB" sz="1500" b="1" dirty="0"/>
              <a:t>heaven, hell or purgatory</a:t>
            </a:r>
            <a:endParaRPr lang="en-GB" sz="1500" dirty="0"/>
          </a:p>
          <a:p>
            <a:pPr lvl="0"/>
            <a:r>
              <a:rPr lang="en-GB" sz="1500" dirty="0"/>
              <a:t>      - </a:t>
            </a:r>
            <a:r>
              <a:rPr lang="en-GB" sz="1500" b="1" dirty="0"/>
              <a:t>Heaven is eternal union with God</a:t>
            </a:r>
            <a:r>
              <a:rPr lang="en-GB" sz="1500" dirty="0"/>
              <a:t>, while hell is permanent separation from God</a:t>
            </a:r>
          </a:p>
          <a:p>
            <a:pPr lvl="0"/>
            <a:r>
              <a:rPr lang="en-GB" sz="1500" dirty="0"/>
              <a:t>      - At the </a:t>
            </a:r>
            <a:r>
              <a:rPr lang="en-GB" sz="1500" b="1" dirty="0"/>
              <a:t>Final Judgement</a:t>
            </a:r>
            <a:r>
              <a:rPr lang="en-GB" sz="1500" dirty="0"/>
              <a:t>, the </a:t>
            </a:r>
            <a:r>
              <a:rPr lang="en-GB" sz="1500" b="1" dirty="0"/>
              <a:t>soul will be reunited with a transformed, resurrected body</a:t>
            </a:r>
          </a:p>
          <a:p>
            <a:r>
              <a:rPr lang="en-GB" sz="1500" b="1" dirty="0"/>
              <a:t>L:</a:t>
            </a:r>
            <a:r>
              <a:rPr lang="en-GB" sz="1500" dirty="0"/>
              <a:t> Therefore, Catholics agree because the soul survives physical death and receives an eternal destiny from God.</a:t>
            </a:r>
            <a:br>
              <a:rPr lang="en-GB" sz="1500" dirty="0"/>
            </a:br>
            <a:endParaRPr lang="en-GB" sz="1500" dirty="0"/>
          </a:p>
          <a:p>
            <a:r>
              <a:rPr lang="en-GB" sz="1500" b="1" dirty="0"/>
              <a:t>P:</a:t>
            </a:r>
            <a:r>
              <a:rPr lang="en-GB" sz="1500" dirty="0"/>
              <a:t> Atheists may </a:t>
            </a:r>
            <a:r>
              <a:rPr lang="en-GB" sz="1500" b="1" dirty="0"/>
              <a:t>disagree:</a:t>
            </a:r>
            <a:r>
              <a:rPr lang="en-GB" sz="1500" dirty="0"/>
              <a:t> because they do </a:t>
            </a:r>
            <a:r>
              <a:rPr lang="en-GB" sz="1500" b="1" dirty="0"/>
              <a:t>not believe in an immortal soul or heaven.</a:t>
            </a:r>
            <a:br>
              <a:rPr lang="en-GB" sz="1500" b="1" dirty="0"/>
            </a:br>
            <a:r>
              <a:rPr lang="en-GB" sz="1500" b="1" dirty="0"/>
              <a:t>E: - </a:t>
            </a:r>
            <a:r>
              <a:rPr lang="en-GB" sz="1500" dirty="0"/>
              <a:t>Many </a:t>
            </a:r>
            <a:r>
              <a:rPr lang="en-GB" sz="1500" u="sng" dirty="0"/>
              <a:t>atheists accept materialism</a:t>
            </a:r>
            <a:r>
              <a:rPr lang="en-GB" sz="1500" dirty="0"/>
              <a:t>, the belief that </a:t>
            </a:r>
            <a:r>
              <a:rPr lang="en-GB" sz="1500" u="sng" dirty="0"/>
              <a:t>only the physical world exists</a:t>
            </a:r>
            <a:r>
              <a:rPr lang="en-GB" sz="1500" b="1" dirty="0"/>
              <a:t>.</a:t>
            </a:r>
          </a:p>
          <a:p>
            <a:pPr lvl="0"/>
            <a:r>
              <a:rPr lang="en-GB" sz="1500" dirty="0"/>
              <a:t>     - </a:t>
            </a:r>
            <a:r>
              <a:rPr lang="en-GB" sz="1500" u="sng" dirty="0"/>
              <a:t>Thoughts, memories and personality depend upon the physical brain</a:t>
            </a:r>
          </a:p>
          <a:p>
            <a:r>
              <a:rPr lang="en-GB" sz="1500" b="1" dirty="0"/>
              <a:t>E: - When the body and brain die, the whole person ceases to exist.</a:t>
            </a:r>
          </a:p>
          <a:p>
            <a:pPr lvl="0"/>
            <a:r>
              <a:rPr lang="en-GB" sz="1500" dirty="0"/>
              <a:t>     - There is </a:t>
            </a:r>
            <a:r>
              <a:rPr lang="en-GB" sz="1500" b="1" dirty="0"/>
              <a:t>no soul that continues after physical death.</a:t>
            </a:r>
          </a:p>
          <a:p>
            <a:r>
              <a:rPr lang="en-GB" sz="1500" b="1" dirty="0"/>
              <a:t>L:</a:t>
            </a:r>
            <a:r>
              <a:rPr lang="en-GB" sz="1500" dirty="0"/>
              <a:t> Therefore, materialist atheists reject life after death because they believe the physical body is all that exists.</a:t>
            </a:r>
            <a:br>
              <a:rPr lang="en-GB" sz="1500" dirty="0"/>
            </a:br>
            <a:endParaRPr lang="en-GB" sz="1500" dirty="0"/>
          </a:p>
          <a:p>
            <a:r>
              <a:rPr lang="en-GB" sz="1500" b="1" dirty="0"/>
              <a:t>P:</a:t>
            </a:r>
            <a:r>
              <a:rPr lang="en-GB" sz="1500" dirty="0"/>
              <a:t> Catholics </a:t>
            </a:r>
            <a:r>
              <a:rPr lang="en-GB" sz="1500" b="1" dirty="0"/>
              <a:t>agree</a:t>
            </a:r>
            <a:r>
              <a:rPr lang="en-GB" sz="1500" dirty="0"/>
              <a:t> because </a:t>
            </a:r>
            <a:r>
              <a:rPr lang="en-GB" sz="1500" b="1" dirty="0"/>
              <a:t>Jesus’ resurrection shows that death is not the end.</a:t>
            </a:r>
            <a:br>
              <a:rPr lang="en-GB" sz="1500" b="1" dirty="0"/>
            </a:br>
            <a:r>
              <a:rPr lang="en-GB" sz="1500" b="1" dirty="0"/>
              <a:t>E: - </a:t>
            </a:r>
            <a:r>
              <a:rPr lang="en-GB" sz="1500" u="sng" dirty="0"/>
              <a:t>St Paul taught: “If Christ has not been raised, your faith is futile”</a:t>
            </a:r>
          </a:p>
          <a:p>
            <a:pPr lvl="0"/>
            <a:r>
              <a:rPr lang="en-GB" sz="1500" dirty="0"/>
              <a:t>      - </a:t>
            </a:r>
            <a:r>
              <a:rPr lang="en-GB" sz="1500" u="sng" dirty="0"/>
              <a:t>The Gospels describe the empty tomb and Jesus appearing to his followers after his death</a:t>
            </a:r>
          </a:p>
          <a:p>
            <a:r>
              <a:rPr lang="en-GB" sz="1500" b="1" dirty="0"/>
              <a:t>E:</a:t>
            </a:r>
            <a:r>
              <a:rPr lang="en-GB" sz="1500" dirty="0"/>
              <a:t> - </a:t>
            </a:r>
            <a:r>
              <a:rPr lang="en-GB" sz="1500" b="1" dirty="0"/>
              <a:t>Jesus’ resurrection gives Catholics hope that they will also be raised</a:t>
            </a:r>
          </a:p>
          <a:p>
            <a:pPr lvl="0"/>
            <a:r>
              <a:rPr lang="en-GB" sz="1500" dirty="0"/>
              <a:t>     - </a:t>
            </a:r>
            <a:r>
              <a:rPr lang="en-GB" sz="1500" b="1" dirty="0"/>
              <a:t>It offers hope of eternal life with God in heaven</a:t>
            </a:r>
          </a:p>
          <a:p>
            <a:r>
              <a:rPr lang="en-GB" sz="1500" b="1" dirty="0"/>
              <a:t>L:</a:t>
            </a:r>
            <a:r>
              <a:rPr lang="en-GB" sz="1500" dirty="0"/>
              <a:t> Therefore, Catholics agree that there is life after death because Jesus’ resurrection shows the path to freedom from sin and death.</a:t>
            </a:r>
          </a:p>
          <a:p>
            <a:endParaRPr lang="en-GB" sz="1500" dirty="0"/>
          </a:p>
          <a:p>
            <a:r>
              <a:rPr lang="en-GB" sz="1500" b="1" dirty="0"/>
              <a:t>P:</a:t>
            </a:r>
            <a:r>
              <a:rPr lang="en-GB" sz="1500" dirty="0"/>
              <a:t> Hindus &amp; Sikhs </a:t>
            </a:r>
            <a:r>
              <a:rPr lang="en-GB" sz="1500" b="1" dirty="0"/>
              <a:t>agree</a:t>
            </a:r>
            <a:r>
              <a:rPr lang="en-GB" sz="1500" dirty="0"/>
              <a:t> because they believe the soul is reincarnated into another body after death.</a:t>
            </a:r>
            <a:br>
              <a:rPr lang="en-GB" sz="1500" dirty="0"/>
            </a:br>
            <a:r>
              <a:rPr lang="en-GB" sz="1500" b="1" dirty="0"/>
              <a:t>E: </a:t>
            </a:r>
            <a:r>
              <a:rPr lang="en-GB" sz="1500" u="sng" dirty="0"/>
              <a:t>Hindus believe in samsara</a:t>
            </a:r>
            <a:r>
              <a:rPr lang="en-GB" sz="1500" dirty="0"/>
              <a:t>, </a:t>
            </a:r>
            <a:r>
              <a:rPr lang="en-GB" sz="1500" u="sng" dirty="0"/>
              <a:t>the cycle of life, death and rebirth</a:t>
            </a:r>
          </a:p>
          <a:p>
            <a:pPr lvl="0"/>
            <a:r>
              <a:rPr lang="en-GB" sz="1500" u="sng" dirty="0"/>
              <a:t>A person’s karma affects the body and circumstances into which they are reborn</a:t>
            </a:r>
          </a:p>
          <a:p>
            <a:r>
              <a:rPr lang="en-GB" sz="1500" b="1" dirty="0"/>
              <a:t>E: - The physical body dies, but the eternal soul continues into a new life</a:t>
            </a:r>
          </a:p>
          <a:p>
            <a:pPr lvl="0"/>
            <a:r>
              <a:rPr lang="en-GB" sz="1500" dirty="0"/>
              <a:t>     - </a:t>
            </a:r>
            <a:r>
              <a:rPr lang="en-GB" sz="1500" b="1" dirty="0"/>
              <a:t>Good karma can lead to a more favourable rebirth</a:t>
            </a:r>
            <a:r>
              <a:rPr lang="en-GB" sz="1500" dirty="0"/>
              <a:t>, while bad karma can lead to a less favourable one</a:t>
            </a:r>
          </a:p>
          <a:p>
            <a:r>
              <a:rPr lang="en-GB" sz="1500" b="1" dirty="0"/>
              <a:t>L:</a:t>
            </a:r>
            <a:r>
              <a:rPr lang="en-GB" sz="1500" dirty="0"/>
              <a:t> Therefore, Hindus agree that there is life after death because the atman continues through reincarnation.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57074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97BA6-70E3-244C-6845-FBC8CA57F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AF5F345-74C0-EF34-0B57-FE86FFF976A4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5) The debate about the right to die 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503B05FE-75B7-A896-FC41-14A80BECD9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6F018B-AD88-1920-6BB7-6C6B7A654B8E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(b)  Describe Catholic teaching regarding euthanasia.  [5]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68B4AE7-C34E-D345-9031-63AD459219F7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89991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AAA2A-326D-95F3-1FEF-949167A73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5AA3BCBA-C97F-D786-5E21-4157D84FC9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65B9C1-5EA9-E057-32DE-96CF5EE11D99}"/>
              </a:ext>
            </a:extLst>
          </p:cNvPr>
          <p:cNvSpPr txBox="1"/>
          <p:nvPr/>
        </p:nvSpPr>
        <p:spPr>
          <a:xfrm>
            <a:off x="0" y="0"/>
            <a:ext cx="12192000" cy="726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00" b="1" dirty="0"/>
              <a:t>Def:</a:t>
            </a:r>
            <a:r>
              <a:rPr lang="en-GB" sz="2300" dirty="0"/>
              <a:t> </a:t>
            </a:r>
            <a:r>
              <a:rPr lang="en-GB" sz="2300" b="1" dirty="0"/>
              <a:t>Euthanasia</a:t>
            </a:r>
            <a:r>
              <a:rPr lang="en-GB" sz="2300" dirty="0"/>
              <a:t> is the deliberate ending of a person’s life, usually to end suffering from a serious or terminal illness.</a:t>
            </a:r>
          </a:p>
          <a:p>
            <a:endParaRPr lang="en-GB" sz="2300" dirty="0"/>
          </a:p>
          <a:p>
            <a:r>
              <a:rPr lang="en-GB" sz="2300" b="1" dirty="0"/>
              <a:t>P:</a:t>
            </a:r>
            <a:r>
              <a:rPr lang="en-GB" sz="2300" dirty="0"/>
              <a:t> Catholics believe </a:t>
            </a:r>
            <a:r>
              <a:rPr lang="en-GB" sz="2300" b="1" dirty="0"/>
              <a:t>euthanasia is always morally wrong because human life is sacred</a:t>
            </a:r>
            <a:r>
              <a:rPr lang="en-GB" sz="2300" dirty="0"/>
              <a:t>.</a:t>
            </a:r>
            <a:br>
              <a:rPr lang="en-GB" sz="2300" dirty="0"/>
            </a:br>
            <a:r>
              <a:rPr lang="en-GB" sz="2300" b="1" dirty="0"/>
              <a:t>E:</a:t>
            </a:r>
            <a:r>
              <a:rPr lang="en-GB" sz="2300" dirty="0"/>
              <a:t> - </a:t>
            </a:r>
            <a:r>
              <a:rPr lang="en-GB" sz="2300" u="sng" dirty="0"/>
              <a:t>Genesis:</a:t>
            </a:r>
            <a:r>
              <a:rPr lang="en-GB" sz="2300" dirty="0"/>
              <a:t> </a:t>
            </a:r>
            <a:r>
              <a:rPr lang="en-GB" sz="2300" u="sng" dirty="0"/>
              <a:t>humans are made “in the image of God”.</a:t>
            </a:r>
          </a:p>
          <a:p>
            <a:pPr lvl="0"/>
            <a:r>
              <a:rPr lang="en-GB" sz="2300" b="1" dirty="0"/>
              <a:t>     - </a:t>
            </a:r>
            <a:r>
              <a:rPr lang="en-GB" sz="2300" dirty="0"/>
              <a:t>Ten Commandments: “You shall not murder.”</a:t>
            </a:r>
          </a:p>
          <a:p>
            <a:pPr lvl="0"/>
            <a:r>
              <a:rPr lang="en-GB" sz="2300" b="1" dirty="0"/>
              <a:t>    -  </a:t>
            </a:r>
            <a:r>
              <a:rPr lang="en-GB" sz="2300" u="sng" dirty="0"/>
              <a:t>Evangelium Vitae</a:t>
            </a:r>
            <a:r>
              <a:rPr lang="en-GB" sz="2300" b="1" dirty="0"/>
              <a:t>:</a:t>
            </a:r>
            <a:r>
              <a:rPr lang="en-GB" sz="2300" dirty="0"/>
              <a:t> Pope St John Paul II calls euthanasia a </a:t>
            </a:r>
            <a:r>
              <a:rPr lang="en-GB" sz="2300" i="1" u="sng" dirty="0"/>
              <a:t>“grave violation of the law of God.”</a:t>
            </a:r>
            <a:br>
              <a:rPr lang="en-GB" sz="2300" i="1" u="sng" dirty="0"/>
            </a:br>
            <a:r>
              <a:rPr lang="en-GB" sz="2300" b="1" dirty="0"/>
              <a:t>E: - </a:t>
            </a:r>
            <a:r>
              <a:rPr lang="en-GB" sz="2300" dirty="0"/>
              <a:t>Life is a </a:t>
            </a:r>
            <a:r>
              <a:rPr lang="en-GB" sz="2300" b="1" dirty="0"/>
              <a:t>gift from God</a:t>
            </a:r>
            <a:r>
              <a:rPr lang="en-GB" sz="2300" dirty="0"/>
              <a:t>, so humans do not have the right deliberately to end innocent life.</a:t>
            </a:r>
          </a:p>
          <a:p>
            <a:pPr lvl="0"/>
            <a:r>
              <a:rPr lang="en-GB" sz="2300" dirty="0"/>
              <a:t>     - Catholics believe life should be protected from </a:t>
            </a:r>
            <a:r>
              <a:rPr lang="en-GB" sz="2300" b="1" dirty="0"/>
              <a:t>conception until natural death</a:t>
            </a:r>
            <a:r>
              <a:rPr lang="en-GB" sz="2300" dirty="0"/>
              <a:t>. </a:t>
            </a:r>
          </a:p>
          <a:p>
            <a:pPr lvl="0"/>
            <a:endParaRPr lang="en-GB" sz="2300" dirty="0"/>
          </a:p>
          <a:p>
            <a:r>
              <a:rPr lang="en-GB" sz="2300" b="1" dirty="0"/>
              <a:t>P:</a:t>
            </a:r>
            <a:r>
              <a:rPr lang="en-GB" sz="2300" dirty="0"/>
              <a:t> Catholics believe suffering should be treated through </a:t>
            </a:r>
            <a:r>
              <a:rPr lang="en-GB" sz="2300" b="1" dirty="0"/>
              <a:t>palliative care rather than euthanasia</a:t>
            </a:r>
            <a:r>
              <a:rPr lang="en-GB" sz="2300" dirty="0"/>
              <a:t>.</a:t>
            </a:r>
            <a:br>
              <a:rPr lang="en-GB" sz="2300" dirty="0"/>
            </a:br>
            <a:r>
              <a:rPr lang="en-GB" sz="2300" b="1" dirty="0"/>
              <a:t>E:</a:t>
            </a:r>
            <a:r>
              <a:rPr lang="en-GB" sz="2300" dirty="0"/>
              <a:t> </a:t>
            </a:r>
            <a:r>
              <a:rPr lang="en-GB" sz="2300" u="sng" dirty="0"/>
              <a:t>Evangelium Vitae </a:t>
            </a:r>
            <a:r>
              <a:rPr lang="en-GB" sz="2300" dirty="0"/>
              <a:t>supports </a:t>
            </a:r>
            <a:r>
              <a:rPr lang="en-GB" sz="2300" u="sng" dirty="0"/>
              <a:t>pain relief </a:t>
            </a:r>
            <a:r>
              <a:rPr lang="en-GB" sz="2300" dirty="0"/>
              <a:t>and allows patients to </a:t>
            </a:r>
            <a:r>
              <a:rPr lang="en-GB" sz="2300" u="sng" dirty="0"/>
              <a:t>refuse extraordinary or excessively burdensome treatment.</a:t>
            </a:r>
            <a:br>
              <a:rPr lang="en-GB" sz="2300" dirty="0"/>
            </a:br>
            <a:r>
              <a:rPr lang="en-GB" sz="2300" b="1" dirty="0"/>
              <a:t>E: - </a:t>
            </a:r>
            <a:r>
              <a:rPr lang="en-GB" sz="2300" dirty="0"/>
              <a:t>Palliative care can </a:t>
            </a:r>
            <a:r>
              <a:rPr lang="en-GB" sz="2300" b="1" dirty="0"/>
              <a:t>relieve pain and maintain dignity</a:t>
            </a:r>
            <a:r>
              <a:rPr lang="en-GB" sz="2300" dirty="0"/>
              <a:t> while allowing natural death.</a:t>
            </a:r>
          </a:p>
          <a:p>
            <a:pPr lvl="0"/>
            <a:r>
              <a:rPr lang="en-GB" sz="2300" dirty="0"/>
              <a:t>     - Giving strong painkillers is acceptable even if they unintentionally shorten life, provided the </a:t>
            </a:r>
            <a:r>
              <a:rPr lang="en-GB" sz="2300" b="1" dirty="0"/>
              <a:t>intention is to relieve suffering, not cause death</a:t>
            </a:r>
            <a:r>
              <a:rPr lang="en-GB" sz="2300" dirty="0"/>
              <a:t>.</a:t>
            </a:r>
          </a:p>
          <a:p>
            <a:pPr lvl="0"/>
            <a:r>
              <a:rPr lang="en-GB" sz="2300" dirty="0"/>
              <a:t>     - Therefore, Catholics </a:t>
            </a:r>
            <a:r>
              <a:rPr lang="en-GB" sz="2300" b="1" dirty="0"/>
              <a:t>distinguish allowing natural death from deliberately causing death through euthanasia. </a:t>
            </a:r>
          </a:p>
          <a:p>
            <a:endParaRPr lang="en-GB" sz="2900" dirty="0"/>
          </a:p>
        </p:txBody>
      </p:sp>
    </p:spTree>
    <p:extLst>
      <p:ext uri="{BB962C8B-B14F-4D97-AF65-F5344CB8AC3E}">
        <p14:creationId xmlns:p14="http://schemas.microsoft.com/office/powerpoint/2010/main" val="28583561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EA040A-9B7F-446C-BCEE-140D116F9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28DEABF-6007-A89A-E5C0-290C8A257E17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5) The debate about the right to die 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B4D7D966-9B2D-0639-6414-F8542B3554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62113FC-BC6E-3ACC-EC7D-72FC0C6D3785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(C)  Explain why the Catholic Church says euthanasia is wrong.  [8]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8B32C81-57A8-48AF-B42D-06776824370D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17408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4DD4D-5849-5C2D-CE77-242AC4273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BD5A4D9B-37DE-30CD-DF5D-1520C9E0D4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F2AF15-48A5-695D-04E3-0E5044BA22C8}"/>
              </a:ext>
            </a:extLst>
          </p:cNvPr>
          <p:cNvSpPr txBox="1"/>
          <p:nvPr/>
        </p:nvSpPr>
        <p:spPr>
          <a:xfrm>
            <a:off x="0" y="76200"/>
            <a:ext cx="12192000" cy="7186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P:</a:t>
            </a:r>
            <a:r>
              <a:rPr lang="en-GB" dirty="0"/>
              <a:t> The Catholic Church says euthanasia is </a:t>
            </a:r>
            <a:r>
              <a:rPr lang="en-GB" b="1" dirty="0"/>
              <a:t>wrong because it goes against the sanctity of life.</a:t>
            </a:r>
            <a:br>
              <a:rPr lang="en-GB" b="1" dirty="0"/>
            </a:br>
            <a:r>
              <a:rPr lang="en-GB" b="1" dirty="0"/>
              <a:t>E:</a:t>
            </a:r>
            <a:r>
              <a:rPr lang="en-GB" dirty="0"/>
              <a:t> </a:t>
            </a:r>
            <a:r>
              <a:rPr lang="en-GB" u="sng" dirty="0"/>
              <a:t>Genesis</a:t>
            </a:r>
            <a:r>
              <a:rPr lang="en-GB" b="1" dirty="0"/>
              <a:t>:</a:t>
            </a:r>
            <a:r>
              <a:rPr lang="en-GB" dirty="0"/>
              <a:t> </a:t>
            </a:r>
            <a:r>
              <a:rPr lang="en-GB" u="sng" dirty="0"/>
              <a:t>humans are created “in the image of God” </a:t>
            </a:r>
            <a:r>
              <a:rPr lang="en-GB" b="1" dirty="0"/>
              <a:t>(Imago Dei)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Every human life has </a:t>
            </a:r>
            <a:r>
              <a:rPr lang="en-GB" b="1" dirty="0"/>
              <a:t>God-given dignity and value</a:t>
            </a:r>
            <a:r>
              <a:rPr lang="en-GB" dirty="0"/>
              <a:t>, even when someone is seriously ill or dying.</a:t>
            </a:r>
          </a:p>
          <a:p>
            <a:pPr lvl="0"/>
            <a:r>
              <a:rPr lang="en-GB" dirty="0"/>
              <a:t>     - Life is a </a:t>
            </a:r>
            <a:r>
              <a:rPr lang="en-GB" b="1" dirty="0"/>
              <a:t>gift from God</a:t>
            </a:r>
            <a:r>
              <a:rPr lang="en-GB" dirty="0"/>
              <a:t> and should be protected until </a:t>
            </a:r>
            <a:r>
              <a:rPr lang="en-GB" b="1" dirty="0"/>
              <a:t>natural death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Illness or disability does not make a person's life less valuable. </a:t>
            </a:r>
          </a:p>
          <a:p>
            <a:pPr lvl="0"/>
            <a:endParaRPr lang="en-GB" dirty="0"/>
          </a:p>
          <a:p>
            <a:r>
              <a:rPr lang="en-GB" b="1" dirty="0"/>
              <a:t>P:</a:t>
            </a:r>
            <a:r>
              <a:rPr lang="en-GB" dirty="0"/>
              <a:t> Euthanasia is wrong because Catholics believe </a:t>
            </a:r>
            <a:r>
              <a:rPr lang="en-GB" b="1" dirty="0"/>
              <a:t>humans do not have the right to deliberately take innocent life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</a:t>
            </a:r>
            <a:r>
              <a:rPr lang="en-GB" dirty="0"/>
              <a:t> - </a:t>
            </a:r>
            <a:r>
              <a:rPr lang="en-GB" u="sng" dirty="0"/>
              <a:t>Ten Commandments: “You shall not murder.”</a:t>
            </a:r>
          </a:p>
          <a:p>
            <a:pPr lvl="0"/>
            <a:r>
              <a:rPr lang="en-GB" b="1" dirty="0"/>
              <a:t>     - </a:t>
            </a:r>
            <a:r>
              <a:rPr lang="en-GB" u="sng" dirty="0"/>
              <a:t>Evangelium Vitae: </a:t>
            </a:r>
            <a:r>
              <a:rPr lang="en-GB" dirty="0"/>
              <a:t>euthanasia is a </a:t>
            </a:r>
            <a:r>
              <a:rPr lang="en-GB" i="1" u="sng" dirty="0"/>
              <a:t>“grave violation of the law of God.”</a:t>
            </a:r>
            <a:br>
              <a:rPr lang="en-GB" i="1" u="sng" dirty="0"/>
            </a:br>
            <a:r>
              <a:rPr lang="en-GB" b="1" dirty="0"/>
              <a:t>E: - </a:t>
            </a:r>
            <a:r>
              <a:rPr lang="en-GB" dirty="0"/>
              <a:t>God is the </a:t>
            </a:r>
            <a:r>
              <a:rPr lang="en-GB" b="1" dirty="0"/>
              <a:t>giver of life</a:t>
            </a:r>
            <a:r>
              <a:rPr lang="en-GB" dirty="0"/>
              <a:t>, so </a:t>
            </a:r>
            <a:r>
              <a:rPr lang="en-GB" b="1" dirty="0"/>
              <a:t>humans should not deliberately decide when an innocent person's life ends.</a:t>
            </a:r>
          </a:p>
          <a:p>
            <a:pPr lvl="0"/>
            <a:r>
              <a:rPr lang="en-GB" dirty="0"/>
              <a:t>      - Euthanasia </a:t>
            </a:r>
            <a:r>
              <a:rPr lang="en-GB" b="1" dirty="0"/>
              <a:t>directly intends death </a:t>
            </a:r>
            <a:r>
              <a:rPr lang="en-GB" dirty="0"/>
              <a:t>rather than allowing a person to die naturally.</a:t>
            </a:r>
          </a:p>
          <a:p>
            <a:endParaRPr lang="en-GB" b="1" dirty="0"/>
          </a:p>
          <a:p>
            <a:r>
              <a:rPr lang="en-GB" b="1" dirty="0"/>
              <a:t>P:</a:t>
            </a:r>
            <a:r>
              <a:rPr lang="en-GB" dirty="0"/>
              <a:t> The Church says euthanasia is wrong because there is a more compassionate alternative: </a:t>
            </a:r>
            <a:r>
              <a:rPr lang="en-GB" b="1" dirty="0"/>
              <a:t>palliative care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</a:t>
            </a:r>
            <a:r>
              <a:rPr lang="en-GB" dirty="0"/>
              <a:t> </a:t>
            </a:r>
            <a:r>
              <a:rPr lang="en-GB" u="sng" dirty="0"/>
              <a:t>Evangelium Vitae </a:t>
            </a:r>
            <a:r>
              <a:rPr lang="en-GB" dirty="0"/>
              <a:t>supports </a:t>
            </a:r>
            <a:r>
              <a:rPr lang="en-GB" u="sng" dirty="0"/>
              <a:t>palliative care </a:t>
            </a:r>
            <a:r>
              <a:rPr lang="en-GB" dirty="0"/>
              <a:t>to </a:t>
            </a:r>
            <a:r>
              <a:rPr lang="en-GB" u="sng" dirty="0"/>
              <a:t>make suffering more bearable at the end of life.</a:t>
            </a:r>
            <a:br>
              <a:rPr lang="en-GB" dirty="0"/>
            </a:br>
            <a:r>
              <a:rPr lang="en-GB" b="1" dirty="0"/>
              <a:t>E: - Hospices</a:t>
            </a:r>
            <a:r>
              <a:rPr lang="en-GB" dirty="0"/>
              <a:t> can provide </a:t>
            </a:r>
            <a:r>
              <a:rPr lang="en-GB" b="1" dirty="0"/>
              <a:t>pain relief, nursing care and emotional/spiritual support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Strong painkillers may be used even if they shorten life, because the </a:t>
            </a:r>
            <a:r>
              <a:rPr lang="en-GB" b="1" dirty="0"/>
              <a:t>intention is to relieve pain, not cause death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This allows a person to maintain their </a:t>
            </a:r>
            <a:r>
              <a:rPr lang="en-GB" b="1" dirty="0"/>
              <a:t>dignity</a:t>
            </a:r>
            <a:r>
              <a:rPr lang="en-GB" dirty="0"/>
              <a:t> while dying naturally. </a:t>
            </a:r>
          </a:p>
          <a:p>
            <a:pPr lvl="0"/>
            <a:endParaRPr lang="en-GB" dirty="0"/>
          </a:p>
          <a:p>
            <a:r>
              <a:rPr lang="en-GB" b="1" dirty="0"/>
              <a:t>P:</a:t>
            </a:r>
            <a:r>
              <a:rPr lang="en-GB" dirty="0"/>
              <a:t> Euthanasia is wrong because Catholics believe the sick and vulnerable deserve </a:t>
            </a:r>
            <a:r>
              <a:rPr lang="en-GB" b="1" dirty="0"/>
              <a:t>greater care and protection, not death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</a:t>
            </a:r>
            <a:r>
              <a:rPr lang="en-GB" dirty="0"/>
              <a:t> - Canada MAID program: Cases where people with poor mental health or back pain are able to end their lives.</a:t>
            </a:r>
            <a:br>
              <a:rPr lang="en-GB" dirty="0"/>
            </a:br>
            <a:r>
              <a:rPr lang="en-GB" b="1" dirty="0"/>
              <a:t>     - </a:t>
            </a:r>
            <a:r>
              <a:rPr lang="en-GB" i="1" u="sng" dirty="0"/>
              <a:t>Protecting vulnerable people reflects </a:t>
            </a:r>
            <a:r>
              <a:rPr lang="en-GB" b="1" i="1" u="sng" dirty="0"/>
              <a:t>Jesus' command to “love your neighbour.”</a:t>
            </a:r>
            <a:br>
              <a:rPr lang="en-GB" i="1" u="sng" dirty="0"/>
            </a:br>
            <a:r>
              <a:rPr lang="en-GB" b="1" dirty="0"/>
              <a:t>E: </a:t>
            </a:r>
            <a:r>
              <a:rPr lang="en-GB" dirty="0"/>
              <a:t>Legal euthanasia could make some elderly, disabled or seriously ill people feel they are a </a:t>
            </a:r>
            <a:r>
              <a:rPr lang="en-GB" b="1" dirty="0"/>
              <a:t>burden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Catholics believe compassion means </a:t>
            </a:r>
            <a:r>
              <a:rPr lang="en-GB" b="1" dirty="0"/>
              <a:t>caring for and accompanying someone who is suffering</a:t>
            </a:r>
            <a:r>
              <a:rPr lang="en-GB" dirty="0"/>
              <a:t>.</a:t>
            </a:r>
          </a:p>
          <a:p>
            <a:endParaRPr lang="en-GB" sz="2900" dirty="0"/>
          </a:p>
        </p:txBody>
      </p:sp>
    </p:spTree>
    <p:extLst>
      <p:ext uri="{BB962C8B-B14F-4D97-AF65-F5344CB8AC3E}">
        <p14:creationId xmlns:p14="http://schemas.microsoft.com/office/powerpoint/2010/main" val="12065864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3F5EE-5D40-6C79-42C4-7855EDA25E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323A838-EC5F-B45F-D39C-DC991F44504F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5) The debate about the right to die 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E20934BE-E780-B02F-B5EE-19A338117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5D05C5-76FD-9C3F-C0FD-77360B050DE3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(d) ‘Euthanasia is always wrong.’  [15]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BD3142C-81D8-888C-D93B-FD634A61A6CF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88586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CBAC6-111A-2768-4DC5-B0348485B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4134B72A-6E80-8887-76B9-D7E43BF60C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88DADD-CFEF-7F87-9B43-C872C23AE01F}"/>
              </a:ext>
            </a:extLst>
          </p:cNvPr>
          <p:cNvSpPr txBox="1"/>
          <p:nvPr/>
        </p:nvSpPr>
        <p:spPr>
          <a:xfrm>
            <a:off x="0" y="76200"/>
            <a:ext cx="12192000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Def:</a:t>
            </a:r>
            <a:r>
              <a:rPr lang="en-GB" sz="1400" dirty="0"/>
              <a:t> </a:t>
            </a:r>
            <a:r>
              <a:rPr lang="en-GB" sz="1400" b="1" dirty="0"/>
              <a:t>Euthanasia</a:t>
            </a:r>
            <a:r>
              <a:rPr lang="en-GB" sz="1400" dirty="0"/>
              <a:t> is the deliberate ending of a person’s life, usually to end suffering from a serious or terminal illness.</a:t>
            </a:r>
          </a:p>
          <a:p>
            <a:r>
              <a:rPr lang="en-GB" sz="1400" b="1" dirty="0"/>
              <a:t>P:</a:t>
            </a:r>
            <a:r>
              <a:rPr lang="en-GB" sz="1400" dirty="0"/>
              <a:t> Catholics </a:t>
            </a:r>
            <a:r>
              <a:rPr lang="en-GB" sz="1400" b="1" dirty="0"/>
              <a:t>agree:</a:t>
            </a:r>
            <a:r>
              <a:rPr lang="en-GB" sz="1400" dirty="0"/>
              <a:t> euthanasia is always wrong because it goes against the </a:t>
            </a:r>
            <a:r>
              <a:rPr lang="en-GB" sz="1400" b="1" dirty="0"/>
              <a:t>sanctity of life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E:</a:t>
            </a:r>
            <a:r>
              <a:rPr lang="en-GB" sz="1400" dirty="0"/>
              <a:t> - </a:t>
            </a:r>
            <a:r>
              <a:rPr lang="en-GB" sz="1400" u="sng" dirty="0"/>
              <a:t>Genesis</a:t>
            </a:r>
            <a:r>
              <a:rPr lang="en-GB" sz="1400" b="1" dirty="0"/>
              <a:t>:</a:t>
            </a:r>
            <a:r>
              <a:rPr lang="en-GB" sz="1400" dirty="0"/>
              <a:t> humans are created </a:t>
            </a:r>
            <a:r>
              <a:rPr lang="en-GB" sz="1400" u="sng" dirty="0"/>
              <a:t>“in the image of God” </a:t>
            </a:r>
            <a:r>
              <a:rPr lang="en-GB" sz="1400" b="1" dirty="0"/>
              <a:t>(Imago Dei)</a:t>
            </a:r>
            <a:r>
              <a:rPr lang="en-GB" sz="1400" dirty="0"/>
              <a:t>.</a:t>
            </a:r>
          </a:p>
          <a:p>
            <a:pPr lvl="0"/>
            <a:r>
              <a:rPr lang="en-GB" sz="1400" b="1" dirty="0"/>
              <a:t>     - </a:t>
            </a:r>
            <a:r>
              <a:rPr lang="en-GB" sz="1400" u="sng" dirty="0"/>
              <a:t>Ten Commandments: “You shall not murder.</a:t>
            </a:r>
            <a:r>
              <a:rPr lang="en-GB" sz="1400" b="1" dirty="0"/>
              <a:t>”</a:t>
            </a:r>
            <a:endParaRPr lang="en-GB" sz="1400" dirty="0"/>
          </a:p>
          <a:p>
            <a:pPr lvl="0"/>
            <a:r>
              <a:rPr lang="en-GB" sz="1400" b="1" dirty="0"/>
              <a:t>    - </a:t>
            </a:r>
            <a:r>
              <a:rPr lang="en-GB" sz="1400" u="sng" dirty="0"/>
              <a:t>Evangelium Vitae</a:t>
            </a:r>
            <a:r>
              <a:rPr lang="en-GB" sz="1400" b="1" dirty="0"/>
              <a:t>:</a:t>
            </a:r>
            <a:r>
              <a:rPr lang="en-GB" sz="1400" dirty="0"/>
              <a:t> euthanasia is a </a:t>
            </a:r>
            <a:r>
              <a:rPr lang="en-GB" sz="1400" b="1" dirty="0"/>
              <a:t>“</a:t>
            </a:r>
            <a:r>
              <a:rPr lang="en-GB" sz="1400" i="1" u="sng" dirty="0"/>
              <a:t>grave violation of the law of God.”</a:t>
            </a:r>
            <a:br>
              <a:rPr lang="en-GB" sz="1400" dirty="0"/>
            </a:br>
            <a:r>
              <a:rPr lang="en-GB" sz="1400" b="1" dirty="0"/>
              <a:t>E: - </a:t>
            </a:r>
            <a:r>
              <a:rPr lang="en-GB" sz="1400" dirty="0"/>
              <a:t>Every human life has </a:t>
            </a:r>
            <a:r>
              <a:rPr lang="en-GB" sz="1400" b="1" dirty="0"/>
              <a:t>God-given dignity and value</a:t>
            </a:r>
            <a:r>
              <a:rPr lang="en-GB" sz="1400" dirty="0"/>
              <a:t>, even when someone is suffering.</a:t>
            </a:r>
          </a:p>
          <a:p>
            <a:pPr lvl="0"/>
            <a:r>
              <a:rPr lang="en-GB" sz="1400" dirty="0"/>
              <a:t>     - Life is a </a:t>
            </a:r>
            <a:r>
              <a:rPr lang="en-GB" sz="1400" b="1" dirty="0"/>
              <a:t>gift from God</a:t>
            </a:r>
            <a:r>
              <a:rPr lang="en-GB" sz="1400" dirty="0"/>
              <a:t>, so humans should not deliberately decide when innocent life ends.</a:t>
            </a:r>
          </a:p>
          <a:p>
            <a:pPr lvl="0"/>
            <a:r>
              <a:rPr lang="en-GB" sz="1400" dirty="0"/>
              <a:t>     - Catholics believe life should be protected until </a:t>
            </a:r>
            <a:r>
              <a:rPr lang="en-GB" sz="1400" b="1" dirty="0"/>
              <a:t>natural death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L:</a:t>
            </a:r>
            <a:r>
              <a:rPr lang="en-GB" sz="1400" dirty="0"/>
              <a:t> Therefore, Catholics agree euthanasia is always wrong because deliberately ending life rejects its </a:t>
            </a:r>
            <a:r>
              <a:rPr lang="en-GB" sz="1400" b="1" dirty="0"/>
              <a:t>sacred value</a:t>
            </a:r>
            <a:r>
              <a:rPr lang="en-GB" sz="1400" dirty="0"/>
              <a:t>. </a:t>
            </a:r>
          </a:p>
          <a:p>
            <a:endParaRPr lang="en-GB" sz="1400" b="1" dirty="0"/>
          </a:p>
          <a:p>
            <a:r>
              <a:rPr lang="en-GB" sz="1400" b="1" dirty="0"/>
              <a:t>P:</a:t>
            </a:r>
            <a:r>
              <a:rPr lang="en-GB" sz="1400" dirty="0"/>
              <a:t> Many </a:t>
            </a:r>
            <a:r>
              <a:rPr lang="en-GB" sz="1400" b="1" dirty="0"/>
              <a:t>Humanists disagree:</a:t>
            </a:r>
            <a:r>
              <a:rPr lang="en-GB" sz="1400" dirty="0"/>
              <a:t> euthanasia may be acceptable when a person has an extremely poor </a:t>
            </a:r>
            <a:r>
              <a:rPr lang="en-GB" sz="1400" b="1" dirty="0"/>
              <a:t>quality of life</a:t>
            </a:r>
            <a:r>
              <a:rPr lang="en-GB" sz="1400" dirty="0"/>
              <a:t> and freely chooses to die.</a:t>
            </a:r>
            <a:br>
              <a:rPr lang="en-GB" sz="1400" dirty="0"/>
            </a:br>
            <a:r>
              <a:rPr lang="en-GB" sz="1400" b="1" dirty="0"/>
              <a:t>E: - </a:t>
            </a:r>
            <a:r>
              <a:rPr lang="en-GB" sz="1400" u="sng" dirty="0"/>
              <a:t>Humanists</a:t>
            </a:r>
            <a:r>
              <a:rPr lang="en-GB" sz="1400" dirty="0"/>
              <a:t> emphasise the </a:t>
            </a:r>
            <a:r>
              <a:rPr lang="en-GB" sz="1400" u="sng" dirty="0"/>
              <a:t>right of individuals to make decisions </a:t>
            </a:r>
            <a:r>
              <a:rPr lang="en-GB" sz="1400" dirty="0"/>
              <a:t>about their own lives.</a:t>
            </a:r>
          </a:p>
          <a:p>
            <a:pPr lvl="0"/>
            <a:r>
              <a:rPr lang="en-GB" sz="1400" dirty="0"/>
              <a:t>     - The British Humanist Association supported </a:t>
            </a:r>
            <a:r>
              <a:rPr lang="en-GB" sz="1400" u="sng" dirty="0"/>
              <a:t>Tony Nicklinson</a:t>
            </a:r>
            <a:r>
              <a:rPr lang="en-GB" sz="1400" dirty="0"/>
              <a:t>, who had </a:t>
            </a:r>
            <a:r>
              <a:rPr lang="en-GB" sz="1400" u="sng" dirty="0"/>
              <a:t>locked-in syndrome </a:t>
            </a:r>
            <a:r>
              <a:rPr lang="en-GB" sz="1400" dirty="0"/>
              <a:t>and wanted the legal right to an assisted death.</a:t>
            </a:r>
            <a:br>
              <a:rPr lang="en-GB" sz="1400" dirty="0"/>
            </a:br>
            <a:r>
              <a:rPr lang="en-GB" sz="1400" b="1" dirty="0"/>
              <a:t>E: - </a:t>
            </a:r>
            <a:r>
              <a:rPr lang="en-GB" sz="1400" dirty="0"/>
              <a:t>A person </a:t>
            </a:r>
            <a:r>
              <a:rPr lang="en-GB" sz="1400" b="1" dirty="0"/>
              <a:t>experiencing unbearable suffering may believe </a:t>
            </a:r>
            <a:r>
              <a:rPr lang="en-GB" sz="1400" dirty="0"/>
              <a:t>continued life is </a:t>
            </a:r>
            <a:r>
              <a:rPr lang="en-GB" sz="1400" b="1" dirty="0"/>
              <a:t>no longer acceptable for them</a:t>
            </a:r>
            <a:r>
              <a:rPr lang="en-GB" sz="1400" dirty="0"/>
              <a:t>.</a:t>
            </a:r>
          </a:p>
          <a:p>
            <a:pPr lvl="0"/>
            <a:r>
              <a:rPr lang="en-GB" sz="1400" dirty="0"/>
              <a:t>     - Allowing a competent adult to </a:t>
            </a:r>
            <a:r>
              <a:rPr lang="en-GB" sz="1400" b="1" dirty="0"/>
              <a:t>choose may preserve their dignity and control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L:</a:t>
            </a:r>
            <a:r>
              <a:rPr lang="en-GB" sz="1400" dirty="0"/>
              <a:t> Therefore, euthanasia may not always be wrong if it is a </a:t>
            </a:r>
            <a:r>
              <a:rPr lang="en-GB" sz="1400" b="1" dirty="0"/>
              <a:t>free and informed choice made to end unbearable suffering</a:t>
            </a:r>
            <a:r>
              <a:rPr lang="en-GB" sz="1400" dirty="0"/>
              <a:t>. </a:t>
            </a:r>
          </a:p>
          <a:p>
            <a:pPr lvl="0"/>
            <a:endParaRPr lang="en-GB" sz="1400" dirty="0"/>
          </a:p>
          <a:p>
            <a:r>
              <a:rPr lang="en-GB" sz="1400" b="1" dirty="0"/>
              <a:t>P:</a:t>
            </a:r>
            <a:r>
              <a:rPr lang="en-GB" sz="1400" dirty="0"/>
              <a:t> Catholics </a:t>
            </a:r>
            <a:r>
              <a:rPr lang="en-GB" sz="1400" b="1" dirty="0"/>
              <a:t>agree:</a:t>
            </a:r>
            <a:r>
              <a:rPr lang="en-GB" sz="1400" dirty="0"/>
              <a:t> euthanasia is unnecessary because </a:t>
            </a:r>
            <a:r>
              <a:rPr lang="en-GB" sz="1400" b="1" dirty="0"/>
              <a:t>palliative care can relieve suffering without deliberately causing death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E:</a:t>
            </a:r>
            <a:r>
              <a:rPr lang="en-GB" sz="1400" dirty="0"/>
              <a:t> </a:t>
            </a:r>
            <a:r>
              <a:rPr lang="en-GB" sz="1400" u="sng" dirty="0"/>
              <a:t>Evangelium Vitae </a:t>
            </a:r>
            <a:r>
              <a:rPr lang="en-GB" sz="1400" dirty="0"/>
              <a:t>supports </a:t>
            </a:r>
            <a:r>
              <a:rPr lang="en-GB" sz="1400" u="sng" dirty="0"/>
              <a:t>palliative care </a:t>
            </a:r>
            <a:r>
              <a:rPr lang="en-GB" sz="1400" dirty="0"/>
              <a:t>as a way to make </a:t>
            </a:r>
            <a:r>
              <a:rPr lang="en-GB" sz="1400" u="sng" dirty="0"/>
              <a:t>suffering more bearable at the end of life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E: - </a:t>
            </a:r>
            <a:r>
              <a:rPr lang="en-GB" sz="1400" dirty="0"/>
              <a:t>Hospices provide </a:t>
            </a:r>
            <a:r>
              <a:rPr lang="en-GB" sz="1400" b="1" dirty="0"/>
              <a:t>pain relief, nursing care and emotional/spiritual support</a:t>
            </a:r>
            <a:r>
              <a:rPr lang="en-GB" sz="1400" dirty="0"/>
              <a:t>.</a:t>
            </a:r>
          </a:p>
          <a:p>
            <a:pPr lvl="0"/>
            <a:r>
              <a:rPr lang="en-GB" sz="1400" dirty="0"/>
              <a:t>     - Strong painkillers may be used even if they </a:t>
            </a:r>
            <a:r>
              <a:rPr lang="en-GB" sz="1400" b="1" dirty="0"/>
              <a:t>unintentionally shorten life</a:t>
            </a:r>
            <a:r>
              <a:rPr lang="en-GB" sz="1400" dirty="0"/>
              <a:t>, because the intention is to relieve pain rather than cause death.</a:t>
            </a:r>
          </a:p>
          <a:p>
            <a:pPr lvl="0"/>
            <a:r>
              <a:rPr lang="en-GB" sz="1400" dirty="0"/>
              <a:t>     - This allows the person to maintain </a:t>
            </a:r>
            <a:r>
              <a:rPr lang="en-GB" sz="1400" b="1" dirty="0"/>
              <a:t>dignity while dying naturally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L:</a:t>
            </a:r>
            <a:r>
              <a:rPr lang="en-GB" sz="1400" dirty="0"/>
              <a:t> Therefore, Catholics argue euthanasia is always wrong because there is a more compassionate alternative that </a:t>
            </a:r>
            <a:r>
              <a:rPr lang="en-GB" sz="1400" b="1" dirty="0"/>
              <a:t>cares for the person without killing them</a:t>
            </a:r>
            <a:r>
              <a:rPr lang="en-GB" sz="1400" dirty="0"/>
              <a:t>. </a:t>
            </a:r>
          </a:p>
          <a:p>
            <a:endParaRPr lang="en-GB" sz="1400" b="1" dirty="0"/>
          </a:p>
          <a:p>
            <a:r>
              <a:rPr lang="en-GB" sz="1400" b="1" dirty="0"/>
              <a:t>P:</a:t>
            </a:r>
            <a:r>
              <a:rPr lang="en-GB" sz="1400" dirty="0"/>
              <a:t> Some </a:t>
            </a:r>
            <a:r>
              <a:rPr lang="en-GB" sz="1400" b="1" dirty="0"/>
              <a:t>Liberal Christians disagree:</a:t>
            </a:r>
            <a:r>
              <a:rPr lang="en-GB" sz="1400" dirty="0"/>
              <a:t> in extreme circumstances, euthanasia could be the </a:t>
            </a:r>
            <a:r>
              <a:rPr lang="en-GB" sz="1400" b="1" dirty="0"/>
              <a:t>most loving and compassionate response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E: - </a:t>
            </a:r>
            <a:r>
              <a:rPr lang="en-GB" sz="1400" u="sng" dirty="0"/>
              <a:t>Jesus taught</a:t>
            </a:r>
            <a:r>
              <a:rPr lang="en-GB" sz="1400" dirty="0"/>
              <a:t>: </a:t>
            </a:r>
            <a:r>
              <a:rPr lang="en-GB" sz="1400" u="sng" dirty="0"/>
              <a:t>“Love your neighbour as yourself.”</a:t>
            </a:r>
            <a:br>
              <a:rPr lang="en-GB" sz="1400" dirty="0"/>
            </a:br>
            <a:r>
              <a:rPr lang="en-GB" sz="1400" b="1" dirty="0"/>
              <a:t>E: - </a:t>
            </a:r>
            <a:r>
              <a:rPr lang="en-GB" sz="1400" dirty="0"/>
              <a:t>Jesus consistently showed </a:t>
            </a:r>
            <a:r>
              <a:rPr lang="en-GB" sz="1400" b="1" dirty="0"/>
              <a:t>compassion towards people who were sick and suffering</a:t>
            </a:r>
            <a:r>
              <a:rPr lang="en-GB" sz="1400" dirty="0"/>
              <a:t>.</a:t>
            </a:r>
          </a:p>
          <a:p>
            <a:pPr lvl="0"/>
            <a:r>
              <a:rPr lang="en-GB" sz="1400" dirty="0"/>
              <a:t>      - If a terminally ill person is experiencing unbearable suffering, some Christians may believe helping them die could be an act of </a:t>
            </a:r>
            <a:r>
              <a:rPr lang="en-GB" sz="1400" b="1" dirty="0"/>
              <a:t>mercy rather than cruelty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L:</a:t>
            </a:r>
            <a:r>
              <a:rPr lang="en-GB" sz="1400" dirty="0"/>
              <a:t> Therefore, some Christians disagree because </a:t>
            </a:r>
            <a:r>
              <a:rPr lang="en-GB" sz="1400" b="1" dirty="0"/>
              <a:t>compassion may be more important than prolonging suffering</a:t>
            </a:r>
            <a:r>
              <a:rPr lang="en-GB" sz="1400" dirty="0"/>
              <a:t>. </a:t>
            </a:r>
          </a:p>
          <a:p>
            <a:r>
              <a:rPr lang="en-GB" sz="1400" b="1" dirty="0"/>
              <a:t>In conclusion, the strongest argument is …. Because …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8888796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42F59B-1515-5F39-2C79-1770CD107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99528D6-8AAA-EA85-D13B-31D805279B5C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6) The Magisterium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CCE40F21-4D5A-7283-990B-BDFBB3DD97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414378A-FCE3-51FB-34FE-8DAAD5FA4734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(b)  Describe the different types of Magisterium.  [5]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BFA4FB2-E311-B99A-EAF5-8D2ADE1B361F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02766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4E9B5-F170-3CED-B175-F25318BBA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6167B16F-E960-0347-0E4F-41DB354777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AC16E8-2445-CE05-7459-1D97CFB3EE21}"/>
              </a:ext>
            </a:extLst>
          </p:cNvPr>
          <p:cNvSpPr txBox="1"/>
          <p:nvPr/>
        </p:nvSpPr>
        <p:spPr>
          <a:xfrm>
            <a:off x="0" y="76200"/>
            <a:ext cx="12192000" cy="7186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Def:</a:t>
            </a:r>
            <a:r>
              <a:rPr lang="en-GB" sz="2400" dirty="0"/>
              <a:t> The </a:t>
            </a:r>
            <a:r>
              <a:rPr lang="en-GB" sz="2400" b="1" dirty="0"/>
              <a:t>Magisterium</a:t>
            </a:r>
            <a:r>
              <a:rPr lang="en-GB" sz="2400" dirty="0"/>
              <a:t> is the </a:t>
            </a:r>
            <a:r>
              <a:rPr lang="en-GB" sz="2400" b="1" dirty="0"/>
              <a:t>teaching authority of the Catholic Church</a:t>
            </a:r>
            <a:r>
              <a:rPr lang="en-GB" sz="2400" dirty="0"/>
              <a:t>, exercised by the </a:t>
            </a:r>
            <a:r>
              <a:rPr lang="en-GB" sz="2400" b="1" dirty="0"/>
              <a:t>Pope and bishops.</a:t>
            </a:r>
          </a:p>
          <a:p>
            <a:endParaRPr lang="en-GB" sz="2400" dirty="0"/>
          </a:p>
          <a:p>
            <a:r>
              <a:rPr lang="en-GB" sz="2400" b="1" dirty="0"/>
              <a:t>P:</a:t>
            </a:r>
            <a:r>
              <a:rPr lang="en-GB" sz="2400" dirty="0"/>
              <a:t> One type is the </a:t>
            </a:r>
            <a:r>
              <a:rPr lang="en-GB" sz="2400" b="1" dirty="0"/>
              <a:t>Ordinary Magisterium:</a:t>
            </a:r>
            <a:r>
              <a:rPr lang="en-GB" sz="2400" dirty="0"/>
              <a:t> the normal teaching of the Church.</a:t>
            </a:r>
            <a:br>
              <a:rPr lang="en-GB" sz="2400" dirty="0"/>
            </a:br>
            <a:r>
              <a:rPr lang="en-GB" sz="2400" b="1" dirty="0"/>
              <a:t>E: - </a:t>
            </a:r>
            <a:r>
              <a:rPr lang="en-GB" sz="2400" u="sng" dirty="0"/>
              <a:t>Bishops</a:t>
            </a:r>
            <a:r>
              <a:rPr lang="en-GB" sz="2400" dirty="0"/>
              <a:t> teach through </a:t>
            </a:r>
            <a:r>
              <a:rPr lang="en-GB" sz="2400" u="sng" dirty="0"/>
              <a:t>homilies and letters </a:t>
            </a:r>
            <a:r>
              <a:rPr lang="en-GB" sz="2400" dirty="0"/>
              <a:t>to their dioceses.</a:t>
            </a:r>
          </a:p>
          <a:p>
            <a:pPr lvl="0"/>
            <a:r>
              <a:rPr lang="en-GB" sz="2400" dirty="0"/>
              <a:t>     - </a:t>
            </a:r>
            <a:r>
              <a:rPr lang="en-GB" sz="2400" u="sng" dirty="0"/>
              <a:t>Popes</a:t>
            </a:r>
            <a:r>
              <a:rPr lang="en-GB" sz="2400" dirty="0"/>
              <a:t> may write </a:t>
            </a:r>
            <a:r>
              <a:rPr lang="en-GB" sz="2400" u="sng" dirty="0"/>
              <a:t>encyclicals</a:t>
            </a:r>
            <a:r>
              <a:rPr lang="en-GB" sz="2400" dirty="0"/>
              <a:t>, such as </a:t>
            </a:r>
            <a:r>
              <a:rPr lang="en-GB" sz="2400" u="sng" dirty="0"/>
              <a:t>Evangelium Vitae or Laudato Si.</a:t>
            </a:r>
            <a:br>
              <a:rPr lang="en-GB" sz="2400" u="sng" dirty="0"/>
            </a:br>
            <a:r>
              <a:rPr lang="en-GB" sz="2400" b="1" dirty="0"/>
              <a:t>E: - </a:t>
            </a:r>
            <a:r>
              <a:rPr lang="en-GB" sz="2400" dirty="0"/>
              <a:t>It explains and reinforces existing Catholic teaching.</a:t>
            </a:r>
          </a:p>
          <a:p>
            <a:pPr lvl="0"/>
            <a:r>
              <a:rPr lang="en-GB" sz="2400" dirty="0"/>
              <a:t>      - It helps Catholics understand how Church teaching applies to </a:t>
            </a:r>
            <a:r>
              <a:rPr lang="en-GB" sz="2400" b="1" dirty="0"/>
              <a:t>modern issues</a:t>
            </a:r>
            <a:r>
              <a:rPr lang="en-GB" sz="2400" dirty="0"/>
              <a:t>. </a:t>
            </a:r>
          </a:p>
          <a:p>
            <a:pPr lvl="0"/>
            <a:endParaRPr lang="en-GB" sz="2400" dirty="0"/>
          </a:p>
          <a:p>
            <a:r>
              <a:rPr lang="en-GB" sz="2400" b="1" dirty="0"/>
              <a:t>P:</a:t>
            </a:r>
            <a:r>
              <a:rPr lang="en-GB" sz="2400" dirty="0"/>
              <a:t> The other type is the </a:t>
            </a:r>
            <a:r>
              <a:rPr lang="en-GB" sz="2400" b="1" dirty="0"/>
              <a:t>Extraordinary Magisterium</a:t>
            </a:r>
            <a:r>
              <a:rPr lang="en-GB" sz="2400" dirty="0"/>
              <a:t>, which has two forms: </a:t>
            </a:r>
            <a:r>
              <a:rPr lang="en-GB" sz="2400" b="1" dirty="0"/>
              <a:t>Conciliar</a:t>
            </a:r>
            <a:r>
              <a:rPr lang="en-GB" sz="2400" dirty="0"/>
              <a:t> and </a:t>
            </a:r>
            <a:r>
              <a:rPr lang="en-GB" sz="2400" b="1" dirty="0"/>
              <a:t>Pontifical</a:t>
            </a:r>
            <a:r>
              <a:rPr lang="en-GB" sz="2400" dirty="0"/>
              <a:t>.</a:t>
            </a:r>
            <a:br>
              <a:rPr lang="en-GB" sz="2400" dirty="0"/>
            </a:br>
            <a:r>
              <a:rPr lang="en-GB" sz="2400" b="1" dirty="0"/>
              <a:t>E:</a:t>
            </a:r>
            <a:r>
              <a:rPr lang="en-GB" sz="2400" dirty="0"/>
              <a:t> - </a:t>
            </a:r>
            <a:r>
              <a:rPr lang="en-GB" sz="2400" u="sng" dirty="0"/>
              <a:t>Conciliar Magisterium</a:t>
            </a:r>
            <a:r>
              <a:rPr lang="en-GB" sz="2400" b="1" dirty="0"/>
              <a:t>:</a:t>
            </a:r>
            <a:r>
              <a:rPr lang="en-GB" sz="2400" dirty="0"/>
              <a:t> the </a:t>
            </a:r>
            <a:r>
              <a:rPr lang="en-GB" sz="2400" u="sng" dirty="0"/>
              <a:t>Pope and bishops </a:t>
            </a:r>
            <a:r>
              <a:rPr lang="en-GB" sz="2400" dirty="0"/>
              <a:t>meet in a </a:t>
            </a:r>
            <a:r>
              <a:rPr lang="en-GB" sz="2400" u="sng" dirty="0"/>
              <a:t>General Council</a:t>
            </a:r>
            <a:r>
              <a:rPr lang="en-GB" sz="2400" dirty="0"/>
              <a:t>, e.g. the </a:t>
            </a:r>
            <a:r>
              <a:rPr lang="en-GB" sz="2400" u="sng" dirty="0"/>
              <a:t>Second Vatican Council.</a:t>
            </a:r>
          </a:p>
          <a:p>
            <a:pPr lvl="0"/>
            <a:r>
              <a:rPr lang="en-GB" sz="2400" b="1" dirty="0"/>
              <a:t>     - </a:t>
            </a:r>
            <a:r>
              <a:rPr lang="en-GB" sz="2400" u="sng" dirty="0"/>
              <a:t>Pontifical Magisterium</a:t>
            </a:r>
            <a:r>
              <a:rPr lang="en-GB" sz="2400" b="1" dirty="0"/>
              <a:t>:</a:t>
            </a:r>
            <a:r>
              <a:rPr lang="en-GB" sz="2400" dirty="0"/>
              <a:t> the </a:t>
            </a:r>
            <a:r>
              <a:rPr lang="en-GB" sz="2400" u="sng" dirty="0"/>
              <a:t>Pope</a:t>
            </a:r>
            <a:r>
              <a:rPr lang="en-GB" sz="2400" dirty="0"/>
              <a:t> makes a rare </a:t>
            </a:r>
            <a:r>
              <a:rPr lang="en-GB" sz="2400" b="1" u="sng" dirty="0"/>
              <a:t>ex cathedra</a:t>
            </a:r>
            <a:r>
              <a:rPr lang="en-GB" sz="2400" u="sng" dirty="0"/>
              <a:t> </a:t>
            </a:r>
            <a:r>
              <a:rPr lang="en-GB" sz="2400" dirty="0"/>
              <a:t>declaration; this is considered </a:t>
            </a:r>
            <a:r>
              <a:rPr lang="en-GB" sz="2400" b="1" dirty="0"/>
              <a:t>infallible (without error)</a:t>
            </a:r>
            <a:r>
              <a:rPr lang="en-GB" sz="2400" dirty="0"/>
              <a:t>.</a:t>
            </a:r>
            <a:br>
              <a:rPr lang="en-GB" sz="2400" dirty="0"/>
            </a:br>
            <a:r>
              <a:rPr lang="en-GB" sz="2400" b="1" dirty="0"/>
              <a:t>E: - </a:t>
            </a:r>
            <a:r>
              <a:rPr lang="en-GB" sz="2400" dirty="0"/>
              <a:t>Conciliar teaching settles important issues for the whole Church.</a:t>
            </a:r>
          </a:p>
          <a:p>
            <a:pPr lvl="0"/>
            <a:r>
              <a:rPr lang="en-GB" sz="2400" dirty="0"/>
              <a:t>     - Pontifical teaching gives the Pope’s </a:t>
            </a:r>
            <a:r>
              <a:rPr lang="en-GB" sz="2400" b="1" dirty="0"/>
              <a:t>final authoritative decision</a:t>
            </a:r>
            <a:r>
              <a:rPr lang="en-GB" sz="2400" dirty="0"/>
              <a:t> on a matter of faith or morality.</a:t>
            </a:r>
          </a:p>
          <a:p>
            <a:endParaRPr lang="en-GB" sz="2900" dirty="0"/>
          </a:p>
        </p:txBody>
      </p:sp>
    </p:spTree>
    <p:extLst>
      <p:ext uri="{BB962C8B-B14F-4D97-AF65-F5344CB8AC3E}">
        <p14:creationId xmlns:p14="http://schemas.microsoft.com/office/powerpoint/2010/main" val="38058785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13256-C2AC-10E9-D94D-52215D4AB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8D1211F-CB90-D51B-0453-39D8E14B34FF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6) The Magisterium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1063CDDD-7908-2DF5-B94F-B16D3A1120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2A184A-4A1F-5BB4-41F8-F42E88020665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(c) Explain the importance of the Magisterium to the Catholic Church.  [8]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BB1CE57-6997-65B9-0DC6-ED57DE2ED77E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59805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34D47-D55D-F0BF-4B34-7B640A371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70808862-5447-7F4D-51BC-5A8277CDDD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83F853-EC4E-3521-79F6-0077C17DA2D7}"/>
              </a:ext>
            </a:extLst>
          </p:cNvPr>
          <p:cNvSpPr txBox="1"/>
          <p:nvPr/>
        </p:nvSpPr>
        <p:spPr>
          <a:xfrm>
            <a:off x="-22302" y="-44604"/>
            <a:ext cx="121920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P:</a:t>
            </a:r>
            <a:r>
              <a:rPr lang="en-GB" dirty="0"/>
              <a:t> The Magisterium is important because it helps the Church respond to </a:t>
            </a:r>
            <a:r>
              <a:rPr lang="en-GB" b="1" dirty="0"/>
              <a:t>new moral and social issues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</a:t>
            </a:r>
            <a:r>
              <a:rPr lang="en-GB" dirty="0"/>
              <a:t> </a:t>
            </a:r>
            <a:r>
              <a:rPr lang="en-GB" u="sng" dirty="0"/>
              <a:t>Ordinary Magisterium</a:t>
            </a:r>
            <a:r>
              <a:rPr lang="en-GB" dirty="0"/>
              <a:t>, such as papal </a:t>
            </a:r>
            <a:r>
              <a:rPr lang="en-GB" u="sng" dirty="0"/>
              <a:t>encyclicals</a:t>
            </a:r>
            <a:r>
              <a:rPr lang="en-GB" dirty="0"/>
              <a:t> (letters from the Pope), gives guidance on modern issues.</a:t>
            </a:r>
          </a:p>
          <a:p>
            <a:pPr lvl="0"/>
            <a:r>
              <a:rPr lang="en-GB" b="1" dirty="0"/>
              <a:t>     </a:t>
            </a:r>
            <a:r>
              <a:rPr lang="en-GB" dirty="0"/>
              <a:t>- </a:t>
            </a:r>
            <a:r>
              <a:rPr lang="en-GB" u="sng" dirty="0"/>
              <a:t>Evangelium Vitae</a:t>
            </a:r>
            <a:r>
              <a:rPr lang="en-GB" b="1" dirty="0"/>
              <a:t>:</a:t>
            </a:r>
            <a:r>
              <a:rPr lang="en-GB" dirty="0"/>
              <a:t> applies </a:t>
            </a:r>
            <a:r>
              <a:rPr lang="en-GB" i="1" u="sng" dirty="0"/>
              <a:t>Catholic teaching to euthanasia and the sanctity of life</a:t>
            </a:r>
            <a:r>
              <a:rPr lang="en-GB" dirty="0"/>
              <a:t>.</a:t>
            </a:r>
          </a:p>
          <a:p>
            <a:pPr lvl="0"/>
            <a:r>
              <a:rPr lang="en-GB" b="1" dirty="0"/>
              <a:t>     </a:t>
            </a:r>
            <a:r>
              <a:rPr lang="en-GB" dirty="0"/>
              <a:t>- </a:t>
            </a:r>
            <a:r>
              <a:rPr lang="en-GB" u="sng" dirty="0"/>
              <a:t>Laudato Si</a:t>
            </a:r>
            <a:r>
              <a:rPr lang="en-GB" dirty="0"/>
              <a:t>’: applies </a:t>
            </a:r>
            <a:r>
              <a:rPr lang="en-GB" i="1" u="sng" dirty="0"/>
              <a:t>Catholic teaching to environmental issues such as pollution and climate change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Gives Catholics practical </a:t>
            </a:r>
            <a:r>
              <a:rPr lang="en-GB" b="1" dirty="0"/>
              <a:t>guidance about how to live their faith today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Helps </a:t>
            </a:r>
            <a:r>
              <a:rPr lang="en-GB" b="1" dirty="0"/>
              <a:t>apply Jesus’ teaching to modern situations not directly mentioned in the Bible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 </a:t>
            </a:r>
          </a:p>
          <a:p>
            <a:r>
              <a:rPr lang="en-GB" b="1" dirty="0"/>
              <a:t>P:</a:t>
            </a:r>
            <a:r>
              <a:rPr lang="en-GB" dirty="0"/>
              <a:t> The Magisterium is important because it </a:t>
            </a:r>
            <a:r>
              <a:rPr lang="en-GB" b="1" dirty="0"/>
              <a:t>allows Catholics to interpret the Bible correctly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</a:t>
            </a:r>
            <a:r>
              <a:rPr lang="en-GB" dirty="0"/>
              <a:t> - </a:t>
            </a:r>
            <a:r>
              <a:rPr lang="en-GB" u="sng" dirty="0"/>
              <a:t>Catechism</a:t>
            </a:r>
            <a:r>
              <a:rPr lang="en-GB" b="1" dirty="0"/>
              <a:t>:</a:t>
            </a:r>
            <a:r>
              <a:rPr lang="en-GB" dirty="0"/>
              <a:t> </a:t>
            </a:r>
            <a:r>
              <a:rPr lang="en-GB" u="sng" dirty="0"/>
              <a:t>interpretation of the Word of God (Bible) is entrusted to the Pope and bishops.</a:t>
            </a:r>
          </a:p>
          <a:p>
            <a:pPr lvl="0"/>
            <a:r>
              <a:rPr lang="en-GB" dirty="0"/>
              <a:t>    - The </a:t>
            </a:r>
            <a:r>
              <a:rPr lang="en-GB" u="sng" dirty="0"/>
              <a:t>early Church established the canon of Scripture </a:t>
            </a:r>
            <a:r>
              <a:rPr lang="en-GB" dirty="0"/>
              <a:t>(Put together the books in the Bible).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Scripture can sometimes be </a:t>
            </a:r>
            <a:r>
              <a:rPr lang="en-GB" b="1" dirty="0"/>
              <a:t>difficult to understand or interpreted in different ways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The Magisterium explains how </a:t>
            </a:r>
            <a:r>
              <a:rPr lang="en-GB" b="1" dirty="0"/>
              <a:t>Catholics should understand and apply biblical teaching.</a:t>
            </a:r>
          </a:p>
          <a:p>
            <a:endParaRPr lang="en-GB" b="1" dirty="0"/>
          </a:p>
          <a:p>
            <a:r>
              <a:rPr lang="en-GB" b="1" dirty="0"/>
              <a:t>P:</a:t>
            </a:r>
            <a:r>
              <a:rPr lang="en-GB" dirty="0"/>
              <a:t> The Magisterium is important because </a:t>
            </a:r>
            <a:r>
              <a:rPr lang="en-GB" b="1" dirty="0"/>
              <a:t>Jesus gave authority to his Apostles to lead and teach the Church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Jesus called </a:t>
            </a:r>
            <a:r>
              <a:rPr lang="en-GB" u="sng" dirty="0"/>
              <a:t>Peter the “rock” on which he would build his Church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The </a:t>
            </a:r>
            <a:r>
              <a:rPr lang="en-GB" u="sng" dirty="0"/>
              <a:t>Pope is the successor of St Peter</a:t>
            </a:r>
            <a:r>
              <a:rPr lang="en-GB" dirty="0"/>
              <a:t>, while bishops continue the work of the Apostles through </a:t>
            </a:r>
            <a:r>
              <a:rPr lang="en-GB" i="1" u="sng" dirty="0"/>
              <a:t>apostolic succession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The </a:t>
            </a:r>
            <a:r>
              <a:rPr lang="en-GB" u="sng" dirty="0"/>
              <a:t>Extraordinary Pontifical Magisterium </a:t>
            </a:r>
            <a:r>
              <a:rPr lang="en-GB" dirty="0"/>
              <a:t>allows the Pope to make an ex cathedra teaching on faith or morality.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Gives the </a:t>
            </a:r>
            <a:r>
              <a:rPr lang="en-GB" b="1" dirty="0"/>
              <a:t>Pope and bishops authority to teach in Jesus’ name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Means Catholic </a:t>
            </a:r>
            <a:r>
              <a:rPr lang="en-GB" b="1" dirty="0"/>
              <a:t>teaching today has a direct connection back to Christ and the Apostles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 </a:t>
            </a:r>
          </a:p>
          <a:p>
            <a:r>
              <a:rPr lang="en-GB" b="1" dirty="0"/>
              <a:t>P:</a:t>
            </a:r>
            <a:r>
              <a:rPr lang="en-GB" dirty="0"/>
              <a:t> The Magisterium is important because Catholics believe it is </a:t>
            </a:r>
            <a:r>
              <a:rPr lang="en-GB" b="1" dirty="0"/>
              <a:t>guided by the Holy Spirit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</a:t>
            </a:r>
            <a:r>
              <a:rPr lang="en-GB" dirty="0"/>
              <a:t> </a:t>
            </a:r>
            <a:r>
              <a:rPr lang="en-GB" u="sng" dirty="0"/>
              <a:t>John’s Gospel: </a:t>
            </a:r>
            <a:r>
              <a:rPr lang="en-GB" dirty="0"/>
              <a:t>Jesus describes the Holy Spirit as the </a:t>
            </a:r>
            <a:r>
              <a:rPr lang="en-GB" u="sng" dirty="0"/>
              <a:t>“Spirit of truth.”</a:t>
            </a:r>
            <a:br>
              <a:rPr lang="en-GB" dirty="0"/>
            </a:br>
            <a:r>
              <a:rPr lang="en-GB" b="1" dirty="0"/>
              <a:t>E: - Catholics believe the Holy Spirit helps the Church teach faithfully and avoid error.</a:t>
            </a:r>
          </a:p>
          <a:p>
            <a:pPr lvl="0"/>
            <a:r>
              <a:rPr lang="en-GB" dirty="0"/>
              <a:t>    - This gives the Magisterium </a:t>
            </a:r>
            <a:r>
              <a:rPr lang="en-GB" b="1" dirty="0"/>
              <a:t>religious authority</a:t>
            </a:r>
            <a:r>
              <a:rPr lang="en-GB" dirty="0"/>
              <a:t>, </a:t>
            </a:r>
            <a:r>
              <a:rPr lang="en-GB" b="1" dirty="0"/>
              <a:t>not simply human authority.</a:t>
            </a:r>
          </a:p>
        </p:txBody>
      </p:sp>
    </p:spTree>
    <p:extLst>
      <p:ext uri="{BB962C8B-B14F-4D97-AF65-F5344CB8AC3E}">
        <p14:creationId xmlns:p14="http://schemas.microsoft.com/office/powerpoint/2010/main" val="32194308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52C97-294B-BACE-534E-4569E246B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B5FC695-2E35-5A7F-3A87-B7995D7ACB32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6) The Magisterium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33C73DDA-12FD-AB2D-E9C7-C22C7AD25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A92A7D-0E50-27C4-4B74-25D78FA7B99B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(d) ‘Catholics do not need the Magisterium to guide them in their faith.’  Discuss. [15]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6476AA0-CA27-1D23-DFE4-43F2BE3F2BDD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72181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BE9D8-AB9F-2218-B63B-873EFD335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325B090B-F68A-9A02-8389-B70E6B78E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2F8F3C-3621-75CD-76C7-38F7F066AABD}"/>
              </a:ext>
            </a:extLst>
          </p:cNvPr>
          <p:cNvSpPr txBox="1"/>
          <p:nvPr/>
        </p:nvSpPr>
        <p:spPr>
          <a:xfrm>
            <a:off x="0" y="76200"/>
            <a:ext cx="12192000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P:</a:t>
            </a:r>
            <a:r>
              <a:rPr lang="en-GB" sz="1400" dirty="0"/>
              <a:t> Catholics </a:t>
            </a:r>
            <a:r>
              <a:rPr lang="en-GB" sz="1400" b="1" dirty="0"/>
              <a:t>disagree: </a:t>
            </a:r>
            <a:r>
              <a:rPr lang="en-GB" sz="1400" dirty="0"/>
              <a:t>because the Magisterium helps them </a:t>
            </a:r>
            <a:r>
              <a:rPr lang="en-GB" sz="1400" b="1" dirty="0"/>
              <a:t>apply Christian teaching to modern moral and social issues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E: - </a:t>
            </a:r>
            <a:r>
              <a:rPr lang="en-GB" sz="1400" dirty="0"/>
              <a:t>The </a:t>
            </a:r>
            <a:r>
              <a:rPr lang="en-GB" sz="1400" u="sng" dirty="0"/>
              <a:t>Ordinary Magisterium </a:t>
            </a:r>
            <a:r>
              <a:rPr lang="en-GB" sz="1400" dirty="0"/>
              <a:t>gives guidance through </a:t>
            </a:r>
            <a:r>
              <a:rPr lang="en-GB" sz="1400" u="sng" dirty="0"/>
              <a:t>papal encyclicals</a:t>
            </a:r>
            <a:r>
              <a:rPr lang="en-GB" sz="1400" dirty="0"/>
              <a:t>.</a:t>
            </a:r>
          </a:p>
          <a:p>
            <a:pPr lvl="0"/>
            <a:r>
              <a:rPr lang="en-GB" sz="1400" b="1" dirty="0"/>
              <a:t>     - </a:t>
            </a:r>
            <a:r>
              <a:rPr lang="en-GB" sz="1400" u="sng" dirty="0"/>
              <a:t>Evangelium Vitae </a:t>
            </a:r>
            <a:r>
              <a:rPr lang="en-GB" sz="1400" dirty="0"/>
              <a:t>applies Catholic teaching to </a:t>
            </a:r>
            <a:r>
              <a:rPr lang="en-GB" sz="1400" u="sng" dirty="0"/>
              <a:t>euthanasia and the sanctity of life.</a:t>
            </a:r>
          </a:p>
          <a:p>
            <a:pPr lvl="0"/>
            <a:r>
              <a:rPr lang="en-GB" sz="1400" b="1" dirty="0"/>
              <a:t>     - </a:t>
            </a:r>
            <a:r>
              <a:rPr lang="en-GB" sz="1400" u="sng" dirty="0"/>
              <a:t>Laudato Si’ </a:t>
            </a:r>
            <a:r>
              <a:rPr lang="en-GB" sz="1400" dirty="0"/>
              <a:t>applies Catholic teaching to </a:t>
            </a:r>
            <a:r>
              <a:rPr lang="en-GB" sz="1400" u="sng" dirty="0"/>
              <a:t>environmental issues such as pollution and climate change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E: - </a:t>
            </a:r>
            <a:r>
              <a:rPr lang="en-GB" sz="1400" dirty="0"/>
              <a:t>The Bible may not directly mention many modern issues.</a:t>
            </a:r>
          </a:p>
          <a:p>
            <a:pPr lvl="0"/>
            <a:r>
              <a:rPr lang="en-GB" sz="1400" dirty="0"/>
              <a:t>     - Magisterium to explain </a:t>
            </a:r>
            <a:r>
              <a:rPr lang="en-GB" sz="1400" b="1" dirty="0"/>
              <a:t>how Jesus’ teachings apply today</a:t>
            </a:r>
            <a:r>
              <a:rPr lang="en-GB" sz="1400" dirty="0"/>
              <a:t>.</a:t>
            </a:r>
          </a:p>
          <a:p>
            <a:pPr lvl="0"/>
            <a:r>
              <a:rPr lang="en-GB" sz="1400" dirty="0"/>
              <a:t>     - This gives Catholics clear </a:t>
            </a:r>
            <a:r>
              <a:rPr lang="en-GB" sz="1400" b="1" dirty="0"/>
              <a:t>guidance when making difficult moral decisions.</a:t>
            </a:r>
            <a:br>
              <a:rPr lang="en-GB" sz="1400" b="1" dirty="0"/>
            </a:br>
            <a:r>
              <a:rPr lang="en-GB" sz="1400" b="1" dirty="0"/>
              <a:t>L:</a:t>
            </a:r>
            <a:r>
              <a:rPr lang="en-GB" sz="1400" dirty="0"/>
              <a:t> Therefore, Catholics do need the Magisterium because it makes ancient Christian teaching </a:t>
            </a:r>
            <a:r>
              <a:rPr lang="en-GB" sz="1400" b="1" dirty="0"/>
              <a:t>relevant to modern life</a:t>
            </a:r>
            <a:r>
              <a:rPr lang="en-GB" sz="1400" dirty="0"/>
              <a:t>. </a:t>
            </a:r>
          </a:p>
          <a:p>
            <a:pPr lvl="0"/>
            <a:endParaRPr lang="en-GB" sz="1400" dirty="0"/>
          </a:p>
          <a:p>
            <a:r>
              <a:rPr lang="en-GB" sz="1400" b="1" dirty="0"/>
              <a:t>P:</a:t>
            </a:r>
            <a:r>
              <a:rPr lang="en-GB" sz="1400" dirty="0"/>
              <a:t> Some may </a:t>
            </a:r>
            <a:r>
              <a:rPr lang="en-GB" sz="1400" b="1" dirty="0"/>
              <a:t>agree</a:t>
            </a:r>
            <a:r>
              <a:rPr lang="en-GB" sz="1400" dirty="0"/>
              <a:t> because </a:t>
            </a:r>
            <a:r>
              <a:rPr lang="en-GB" sz="1400" b="1" dirty="0"/>
              <a:t>Catholics can be guided directly by the Bible and Jesus’ teachings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E:</a:t>
            </a:r>
            <a:r>
              <a:rPr lang="en-GB" sz="1400" dirty="0"/>
              <a:t> - </a:t>
            </a:r>
            <a:r>
              <a:rPr lang="en-GB" sz="1400" u="sng" dirty="0"/>
              <a:t>Dei Verbum </a:t>
            </a:r>
            <a:r>
              <a:rPr lang="en-GB" sz="1400" dirty="0"/>
              <a:t>encouraged Catholics to </a:t>
            </a:r>
            <a:r>
              <a:rPr lang="en-GB" sz="1400" u="sng" dirty="0"/>
              <a:t>engage more closely with Scripture</a:t>
            </a:r>
            <a:r>
              <a:rPr lang="en-GB" sz="1400" dirty="0"/>
              <a:t>.</a:t>
            </a:r>
          </a:p>
          <a:p>
            <a:pPr lvl="0"/>
            <a:r>
              <a:rPr lang="en-GB" sz="1400" dirty="0"/>
              <a:t>     - Jesus gives clear teachings such as </a:t>
            </a:r>
            <a:r>
              <a:rPr lang="en-GB" sz="1400" b="1" dirty="0"/>
              <a:t>“</a:t>
            </a:r>
            <a:r>
              <a:rPr lang="en-GB" sz="1400" u="sng" dirty="0"/>
              <a:t>Love your neighbour</a:t>
            </a:r>
            <a:r>
              <a:rPr lang="en-GB" sz="1400" b="1" dirty="0"/>
              <a:t>”</a:t>
            </a:r>
            <a:r>
              <a:rPr lang="en-GB" sz="1400" dirty="0"/>
              <a:t> and the </a:t>
            </a:r>
            <a:r>
              <a:rPr lang="en-GB" sz="1400" u="sng" dirty="0"/>
              <a:t>Golden Rule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E: - </a:t>
            </a:r>
            <a:r>
              <a:rPr lang="en-GB" sz="1400" dirty="0"/>
              <a:t>Catholics can </a:t>
            </a:r>
            <a:r>
              <a:rPr lang="en-GB" sz="1400" b="1" dirty="0"/>
              <a:t>read the Gospels and use Jesus’ example when deciding how to behave.</a:t>
            </a:r>
          </a:p>
          <a:p>
            <a:pPr lvl="0"/>
            <a:r>
              <a:rPr lang="en-GB" sz="1400" dirty="0"/>
              <a:t>     - Many moral teachings, such as </a:t>
            </a:r>
            <a:r>
              <a:rPr lang="en-GB" sz="1400" b="1" dirty="0"/>
              <a:t>forgiving others, helping the poor and rejecting murder</a:t>
            </a:r>
            <a:r>
              <a:rPr lang="en-GB" sz="1400" dirty="0"/>
              <a:t>, are already clear in Scripture.</a:t>
            </a:r>
          </a:p>
          <a:p>
            <a:pPr lvl="0"/>
            <a:r>
              <a:rPr lang="en-GB" sz="1400" b="1" dirty="0"/>
              <a:t>L:</a:t>
            </a:r>
            <a:r>
              <a:rPr lang="en-GB" sz="1400" dirty="0"/>
              <a:t> Therefore, Catholics may not always need the Magisterium because </a:t>
            </a:r>
            <a:r>
              <a:rPr lang="en-GB" sz="1400" b="1" dirty="0"/>
              <a:t>Scripture itself can provide moral guidance</a:t>
            </a:r>
            <a:r>
              <a:rPr lang="en-GB" sz="1400" dirty="0"/>
              <a:t>. </a:t>
            </a:r>
          </a:p>
          <a:p>
            <a:pPr lvl="0"/>
            <a:endParaRPr lang="en-GB" sz="1400" dirty="0"/>
          </a:p>
          <a:p>
            <a:r>
              <a:rPr lang="en-GB" sz="1400" b="1" dirty="0"/>
              <a:t>P:</a:t>
            </a:r>
            <a:r>
              <a:rPr lang="en-GB" sz="1400" dirty="0"/>
              <a:t> Catholics would </a:t>
            </a:r>
            <a:r>
              <a:rPr lang="en-GB" sz="1400" b="1" dirty="0"/>
              <a:t>disagree</a:t>
            </a:r>
            <a:r>
              <a:rPr lang="en-GB" sz="1400" dirty="0"/>
              <a:t> because Jesus gave the </a:t>
            </a:r>
            <a:r>
              <a:rPr lang="en-GB" sz="1400" b="1" dirty="0"/>
              <a:t>Apostles authority to lead and teach the Church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E: - </a:t>
            </a:r>
            <a:r>
              <a:rPr lang="en-GB" sz="1400" dirty="0"/>
              <a:t>Jesus called </a:t>
            </a:r>
            <a:r>
              <a:rPr lang="en-GB" sz="1400" u="sng" dirty="0"/>
              <a:t>Peter the “rock” </a:t>
            </a:r>
            <a:r>
              <a:rPr lang="en-GB" sz="1400" dirty="0"/>
              <a:t>on which he would build his Church.</a:t>
            </a:r>
          </a:p>
          <a:p>
            <a:pPr lvl="0"/>
            <a:r>
              <a:rPr lang="en-GB" sz="1400" dirty="0"/>
              <a:t>     - The Pope is the </a:t>
            </a:r>
            <a:r>
              <a:rPr lang="en-GB" sz="1400" u="sng" dirty="0"/>
              <a:t>successor of St Peter</a:t>
            </a:r>
            <a:r>
              <a:rPr lang="en-GB" sz="1400" dirty="0"/>
              <a:t>, while bishops continue the work of the </a:t>
            </a:r>
            <a:r>
              <a:rPr lang="en-GB" sz="1400" u="sng" dirty="0"/>
              <a:t>Apostles through apostolic succession</a:t>
            </a:r>
            <a:r>
              <a:rPr lang="en-GB" sz="1400" dirty="0"/>
              <a:t>.</a:t>
            </a:r>
          </a:p>
          <a:p>
            <a:pPr lvl="0"/>
            <a:r>
              <a:rPr lang="en-GB" sz="1400" b="1" dirty="0"/>
              <a:t>     - </a:t>
            </a:r>
            <a:r>
              <a:rPr lang="en-GB" sz="1400" u="sng" dirty="0"/>
              <a:t>John’s Gospel</a:t>
            </a:r>
            <a:r>
              <a:rPr lang="en-GB" sz="1400" b="1" dirty="0"/>
              <a:t>:</a:t>
            </a:r>
            <a:r>
              <a:rPr lang="en-GB" sz="1400" dirty="0"/>
              <a:t> the Holy Spirit is the </a:t>
            </a:r>
            <a:r>
              <a:rPr lang="en-GB" sz="1400" u="sng" dirty="0"/>
              <a:t>“Spirit of truth.”</a:t>
            </a:r>
            <a:br>
              <a:rPr lang="en-GB" sz="1400" dirty="0"/>
            </a:br>
            <a:r>
              <a:rPr lang="en-GB" sz="1400" b="1" dirty="0"/>
              <a:t>E: - </a:t>
            </a:r>
            <a:r>
              <a:rPr lang="en-GB" sz="1400" dirty="0"/>
              <a:t>Catholics believe the </a:t>
            </a:r>
            <a:r>
              <a:rPr lang="en-GB" sz="1400" b="1" dirty="0"/>
              <a:t>Pope and bishops teach with authority that ultimately comes from Christ</a:t>
            </a:r>
            <a:r>
              <a:rPr lang="en-GB" sz="1400" u="sng" dirty="0"/>
              <a:t>.</a:t>
            </a:r>
          </a:p>
          <a:p>
            <a:pPr lvl="0"/>
            <a:r>
              <a:rPr lang="en-GB" sz="1400" dirty="0"/>
              <a:t>     - The </a:t>
            </a:r>
            <a:r>
              <a:rPr lang="en-GB" sz="1400" b="1" dirty="0"/>
              <a:t>Holy Spirit guides the Church in interpreting Scripture and Tradition</a:t>
            </a:r>
            <a:r>
              <a:rPr lang="en-GB" sz="1400" dirty="0"/>
              <a:t>.</a:t>
            </a:r>
          </a:p>
          <a:p>
            <a:pPr lvl="0"/>
            <a:r>
              <a:rPr lang="en-GB" sz="1400" dirty="0"/>
              <a:t>     - </a:t>
            </a:r>
            <a:r>
              <a:rPr lang="en-GB" sz="1400" b="1" dirty="0"/>
              <a:t>Rejecting the Magisterium </a:t>
            </a:r>
            <a:r>
              <a:rPr lang="en-GB" sz="1400" dirty="0"/>
              <a:t>could therefore mean </a:t>
            </a:r>
            <a:r>
              <a:rPr lang="en-GB" sz="1400" b="1" dirty="0"/>
              <a:t>rejecting an authority that Catholics believe Jesus established.</a:t>
            </a:r>
            <a:br>
              <a:rPr lang="en-GB" sz="1400" b="1" dirty="0"/>
            </a:br>
            <a:r>
              <a:rPr lang="en-GB" sz="1400" b="1" dirty="0"/>
              <a:t>L:</a:t>
            </a:r>
            <a:r>
              <a:rPr lang="en-GB" sz="1400" dirty="0"/>
              <a:t> Therefore, Catholics need the Magisterium because it continues the </a:t>
            </a:r>
            <a:r>
              <a:rPr lang="en-GB" sz="1400" b="1" dirty="0"/>
              <a:t>teaching authority of Christ and the Apostles</a:t>
            </a:r>
            <a:r>
              <a:rPr lang="en-GB" sz="1400" dirty="0"/>
              <a:t>. </a:t>
            </a:r>
          </a:p>
          <a:p>
            <a:endParaRPr lang="en-GB" sz="1400" b="1" dirty="0"/>
          </a:p>
          <a:p>
            <a:r>
              <a:rPr lang="en-GB" sz="1400" b="1" dirty="0"/>
              <a:t>P:</a:t>
            </a:r>
            <a:r>
              <a:rPr lang="en-GB" sz="1400" dirty="0"/>
              <a:t> Some may </a:t>
            </a:r>
            <a:r>
              <a:rPr lang="en-GB" sz="1400" b="1" dirty="0"/>
              <a:t>agree</a:t>
            </a:r>
            <a:r>
              <a:rPr lang="en-GB" sz="1400" dirty="0"/>
              <a:t> because individual Catholics also have a responsibility to use their </a:t>
            </a:r>
            <a:r>
              <a:rPr lang="en-GB" sz="1400" b="1" dirty="0"/>
              <a:t>conscience, prayer and personal faith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E:</a:t>
            </a:r>
            <a:r>
              <a:rPr lang="en-GB" sz="1400" dirty="0"/>
              <a:t> - </a:t>
            </a:r>
            <a:r>
              <a:rPr lang="en-GB" sz="1400" u="sng" dirty="0"/>
              <a:t>Lumen Gentium </a:t>
            </a:r>
            <a:r>
              <a:rPr lang="en-GB" sz="1400" dirty="0"/>
              <a:t>teaches that the </a:t>
            </a:r>
            <a:r>
              <a:rPr lang="en-GB" sz="1400" u="sng" dirty="0"/>
              <a:t>laity have an important role in the life and mission of the Church.</a:t>
            </a:r>
          </a:p>
          <a:p>
            <a:pPr lvl="0"/>
            <a:r>
              <a:rPr lang="en-GB" sz="1400" dirty="0"/>
              <a:t>     - Catholics can </a:t>
            </a:r>
            <a:r>
              <a:rPr lang="en-GB" sz="1400" u="sng" dirty="0"/>
              <a:t>pray, read Scripture and reflect on Jesus’ example themselves.</a:t>
            </a:r>
            <a:br>
              <a:rPr lang="en-GB" sz="1400" u="sng" dirty="0"/>
            </a:br>
            <a:r>
              <a:rPr lang="en-GB" sz="1400" b="1" dirty="0"/>
              <a:t>E: - </a:t>
            </a:r>
            <a:r>
              <a:rPr lang="en-GB" sz="1400" dirty="0"/>
              <a:t>Catholics must </a:t>
            </a:r>
            <a:r>
              <a:rPr lang="en-GB" sz="1400" b="1" dirty="0"/>
              <a:t>make moral choices in their own live</a:t>
            </a:r>
            <a:r>
              <a:rPr lang="en-GB" sz="1400" dirty="0"/>
              <a:t>s and take </a:t>
            </a:r>
            <a:r>
              <a:rPr lang="en-GB" sz="1400" b="1" dirty="0"/>
              <a:t>personal responsibility</a:t>
            </a:r>
            <a:r>
              <a:rPr lang="en-GB" sz="1400" dirty="0"/>
              <a:t> for them.</a:t>
            </a:r>
            <a:br>
              <a:rPr lang="en-GB" sz="1400" dirty="0"/>
            </a:br>
            <a:r>
              <a:rPr lang="en-GB" sz="1400" b="1" dirty="0"/>
              <a:t>L:</a:t>
            </a:r>
            <a:r>
              <a:rPr lang="en-GB" sz="1400" dirty="0"/>
              <a:t> Therefore, Catholics may not always need direct guidance from the Magisterium because faith also involves </a:t>
            </a:r>
            <a:r>
              <a:rPr lang="en-GB" sz="1400" b="1" dirty="0"/>
              <a:t>personal responsibility and conscience</a:t>
            </a:r>
            <a:r>
              <a:rPr lang="en-GB" sz="1400" dirty="0"/>
              <a:t>. </a:t>
            </a:r>
          </a:p>
          <a:p>
            <a:r>
              <a:rPr lang="en-GB" sz="1400" b="1" dirty="0"/>
              <a:t>In conclusion, the strongest argument is …. Because …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9707796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FFF0A6-8B61-32FB-711C-E707E22F9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F041E60-11F3-AF56-8312-5292C10DF0F2}"/>
              </a:ext>
            </a:extLst>
          </p:cNvPr>
          <p:cNvSpPr txBox="1"/>
          <p:nvPr/>
        </p:nvSpPr>
        <p:spPr>
          <a:xfrm>
            <a:off x="0" y="0"/>
            <a:ext cx="1053670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7) The Second Vatican Council </a:t>
            </a:r>
          </a:p>
          <a:p>
            <a:endParaRPr lang="en-GB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5061A3AB-4860-A6CF-0A57-B9F643515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07C466-E1A7-FF32-B2F7-38142AF98168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(b)  Describe two of the key documents of the Second Vatican Council.  [5]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395F055-9229-CDDA-DE80-CE9FEB2F09DC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06518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D4AE5-50E8-5838-93F7-2335D296D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73777148-48C0-9461-0B6F-8A41F794DA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669C22-9A1E-3C13-D841-E61D642EBA2B}"/>
              </a:ext>
            </a:extLst>
          </p:cNvPr>
          <p:cNvSpPr txBox="1"/>
          <p:nvPr/>
        </p:nvSpPr>
        <p:spPr>
          <a:xfrm>
            <a:off x="0" y="76200"/>
            <a:ext cx="12192000" cy="6971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/>
              <a:t>Def:</a:t>
            </a:r>
            <a:r>
              <a:rPr lang="en-GB" sz="2200" dirty="0"/>
              <a:t> The </a:t>
            </a:r>
            <a:r>
              <a:rPr lang="en-GB" sz="2200" b="1" dirty="0"/>
              <a:t>Second Vatican Council (Vatican II)</a:t>
            </a:r>
            <a:r>
              <a:rPr lang="en-GB" sz="2200" dirty="0"/>
              <a:t> was a meeting of the Pope and bishops in the 60’s which considered how the Catholic Church should respond to the </a:t>
            </a:r>
            <a:r>
              <a:rPr lang="en-GB" sz="2200" b="1" dirty="0"/>
              <a:t>modern world</a:t>
            </a:r>
            <a:r>
              <a:rPr lang="en-GB" sz="2200" dirty="0"/>
              <a:t>. </a:t>
            </a:r>
          </a:p>
          <a:p>
            <a:endParaRPr lang="en-GB" sz="2200" dirty="0"/>
          </a:p>
          <a:p>
            <a:r>
              <a:rPr lang="en-GB" sz="2200" b="1" dirty="0"/>
              <a:t>P:</a:t>
            </a:r>
            <a:r>
              <a:rPr lang="en-GB" sz="2200" dirty="0"/>
              <a:t> One key document was </a:t>
            </a:r>
            <a:r>
              <a:rPr lang="en-GB" sz="2200" b="1" dirty="0"/>
              <a:t>Sacrosanctum Concilium</a:t>
            </a:r>
            <a:r>
              <a:rPr lang="en-GB" sz="2200" dirty="0"/>
              <a:t>, which focused on the </a:t>
            </a:r>
            <a:r>
              <a:rPr lang="en-GB" sz="2200" b="1" dirty="0"/>
              <a:t>liturgy and worship of the Church</a:t>
            </a:r>
            <a:r>
              <a:rPr lang="en-GB" sz="2200" dirty="0"/>
              <a:t>.</a:t>
            </a:r>
            <a:br>
              <a:rPr lang="en-GB" sz="2200" dirty="0"/>
            </a:br>
            <a:r>
              <a:rPr lang="en-GB" sz="2200" b="1" dirty="0"/>
              <a:t>E: - </a:t>
            </a:r>
            <a:r>
              <a:rPr lang="en-GB" sz="2200" dirty="0"/>
              <a:t>It encouraged </a:t>
            </a:r>
            <a:r>
              <a:rPr lang="en-GB" sz="2200" u="sng" dirty="0"/>
              <a:t>greater participation of the laity in Mass</a:t>
            </a:r>
            <a:r>
              <a:rPr lang="en-GB" sz="2200" dirty="0"/>
              <a:t>.</a:t>
            </a:r>
          </a:p>
          <a:p>
            <a:pPr lvl="0"/>
            <a:r>
              <a:rPr lang="en-GB" sz="2200" dirty="0"/>
              <a:t>     - Mass could be celebrated in the </a:t>
            </a:r>
            <a:r>
              <a:rPr lang="en-GB" sz="2200" b="1" i="1" u="sng" dirty="0"/>
              <a:t>local language rather than only Latin.</a:t>
            </a:r>
          </a:p>
          <a:p>
            <a:pPr lvl="0"/>
            <a:r>
              <a:rPr lang="en-GB" sz="2200" dirty="0"/>
              <a:t>     - The </a:t>
            </a:r>
            <a:r>
              <a:rPr lang="en-GB" sz="2200" b="1" i="1" u="sng" dirty="0"/>
              <a:t>priest usually faced the congregation </a:t>
            </a:r>
            <a:r>
              <a:rPr lang="en-GB" sz="2200" dirty="0"/>
              <a:t>and a </a:t>
            </a:r>
            <a:r>
              <a:rPr lang="en-GB" sz="2200" u="sng" dirty="0"/>
              <a:t>wider range of Bible readings was introduced</a:t>
            </a:r>
            <a:r>
              <a:rPr lang="en-GB" sz="2200" dirty="0"/>
              <a:t>.</a:t>
            </a:r>
            <a:br>
              <a:rPr lang="en-GB" sz="2200" dirty="0"/>
            </a:br>
            <a:r>
              <a:rPr lang="en-GB" sz="2200" b="1" dirty="0"/>
              <a:t>E: - </a:t>
            </a:r>
            <a:r>
              <a:rPr lang="en-GB" sz="2200" dirty="0"/>
              <a:t>This helped </a:t>
            </a:r>
            <a:r>
              <a:rPr lang="en-GB" sz="2200" b="1" dirty="0"/>
              <a:t>Catholics</a:t>
            </a:r>
            <a:r>
              <a:rPr lang="en-GB" sz="2200" dirty="0"/>
              <a:t> </a:t>
            </a:r>
            <a:r>
              <a:rPr lang="en-GB" sz="2200" b="1" dirty="0"/>
              <a:t>understand and participate more fully in worship</a:t>
            </a:r>
            <a:r>
              <a:rPr lang="en-GB" sz="2200" dirty="0"/>
              <a:t>.</a:t>
            </a:r>
          </a:p>
          <a:p>
            <a:pPr lvl="0"/>
            <a:r>
              <a:rPr lang="en-GB" sz="2200" dirty="0"/>
              <a:t>     - It made the Mass more </a:t>
            </a:r>
            <a:r>
              <a:rPr lang="en-GB" sz="2200" b="1" dirty="0"/>
              <a:t>accessible to ordinary Catholics and understand more of the bible.</a:t>
            </a:r>
          </a:p>
          <a:p>
            <a:pPr lvl="0"/>
            <a:endParaRPr lang="en-GB" sz="2200" dirty="0"/>
          </a:p>
          <a:p>
            <a:r>
              <a:rPr lang="en-GB" sz="2200" b="1" dirty="0"/>
              <a:t>P:</a:t>
            </a:r>
            <a:r>
              <a:rPr lang="en-GB" sz="2200" dirty="0"/>
              <a:t> Another key document was </a:t>
            </a:r>
            <a:r>
              <a:rPr lang="en-GB" sz="2200" b="1" dirty="0"/>
              <a:t>Dei Verbum</a:t>
            </a:r>
            <a:r>
              <a:rPr lang="en-GB" sz="2200" dirty="0"/>
              <a:t>, meaning </a:t>
            </a:r>
            <a:r>
              <a:rPr lang="en-GB" sz="2200" b="1" dirty="0"/>
              <a:t>“Word of God,”</a:t>
            </a:r>
            <a:r>
              <a:rPr lang="en-GB" sz="2200" dirty="0"/>
              <a:t> which focused on </a:t>
            </a:r>
            <a:r>
              <a:rPr lang="en-GB" sz="2200" b="1" dirty="0"/>
              <a:t>Scripture and Tradition</a:t>
            </a:r>
            <a:r>
              <a:rPr lang="en-GB" sz="2200" dirty="0"/>
              <a:t>.</a:t>
            </a:r>
            <a:br>
              <a:rPr lang="en-GB" sz="2200" dirty="0"/>
            </a:br>
            <a:r>
              <a:rPr lang="en-GB" sz="2200" b="1" dirty="0"/>
              <a:t>E: - </a:t>
            </a:r>
            <a:r>
              <a:rPr lang="en-GB" sz="2200" dirty="0"/>
              <a:t>It taught that Catholics </a:t>
            </a:r>
            <a:r>
              <a:rPr lang="en-GB" sz="2200" b="1" u="sng" dirty="0"/>
              <a:t>know God through both the Bible </a:t>
            </a:r>
            <a:r>
              <a:rPr lang="en-GB" sz="2200" u="sng" dirty="0"/>
              <a:t>and the Tradition of the Church.</a:t>
            </a:r>
          </a:p>
          <a:p>
            <a:pPr lvl="0"/>
            <a:r>
              <a:rPr lang="en-GB" sz="2200" dirty="0"/>
              <a:t>     - It encouraged Catholics to</a:t>
            </a:r>
            <a:r>
              <a:rPr lang="en-GB" sz="2200" b="1" dirty="0"/>
              <a:t> </a:t>
            </a:r>
            <a:r>
              <a:rPr lang="en-GB" sz="2200" b="1" u="sng" dirty="0"/>
              <a:t>read and study the Bible more regularly</a:t>
            </a:r>
            <a:r>
              <a:rPr lang="en-GB" sz="2200" b="1" dirty="0"/>
              <a:t>.</a:t>
            </a:r>
          </a:p>
          <a:p>
            <a:pPr lvl="0"/>
            <a:r>
              <a:rPr lang="en-GB" sz="2200" dirty="0"/>
              <a:t>     - It taught that the </a:t>
            </a:r>
            <a:r>
              <a:rPr lang="en-GB" sz="2200" u="sng" dirty="0"/>
              <a:t>Bible should be </a:t>
            </a:r>
            <a:r>
              <a:rPr lang="en-GB" sz="2200" b="1" u="sng" dirty="0"/>
              <a:t>interpreted carefully</a:t>
            </a:r>
            <a:r>
              <a:rPr lang="en-GB" sz="2200" dirty="0"/>
              <a:t>, taking account of its </a:t>
            </a:r>
            <a:r>
              <a:rPr lang="en-GB" sz="2200" b="1" u="sng" dirty="0"/>
              <a:t>different literary forms</a:t>
            </a:r>
            <a:r>
              <a:rPr lang="en-GB" sz="2200" u="sng" dirty="0"/>
              <a:t>.</a:t>
            </a:r>
            <a:br>
              <a:rPr lang="en-GB" sz="2200" u="sng" dirty="0"/>
            </a:br>
            <a:r>
              <a:rPr lang="en-GB" sz="2200" b="1" dirty="0"/>
              <a:t>E: - </a:t>
            </a:r>
            <a:r>
              <a:rPr lang="en-GB" sz="2200" dirty="0"/>
              <a:t>This increased the importance of </a:t>
            </a:r>
            <a:r>
              <a:rPr lang="en-GB" sz="2200" b="1" dirty="0"/>
              <a:t>Scripture in Catholic worship, prayer and teaching</a:t>
            </a:r>
            <a:r>
              <a:rPr lang="en-GB" sz="2200" dirty="0"/>
              <a:t>.</a:t>
            </a:r>
          </a:p>
          <a:p>
            <a:pPr lvl="0"/>
            <a:r>
              <a:rPr lang="en-GB" sz="2200" dirty="0"/>
              <a:t>      - It also reinforced the role of the </a:t>
            </a:r>
            <a:r>
              <a:rPr lang="en-GB" sz="2200" b="1" dirty="0"/>
              <a:t>Magisterium in interpreting the Bible correctly. </a:t>
            </a:r>
          </a:p>
          <a:p>
            <a:endParaRPr lang="en-GB" sz="2900" dirty="0"/>
          </a:p>
        </p:txBody>
      </p:sp>
    </p:spTree>
    <p:extLst>
      <p:ext uri="{BB962C8B-B14F-4D97-AF65-F5344CB8AC3E}">
        <p14:creationId xmlns:p14="http://schemas.microsoft.com/office/powerpoint/2010/main" val="15865993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B3010-A47F-C006-8D0F-94530C6BA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044F390-5129-EFB3-AA01-9F17163DC5BC}"/>
              </a:ext>
            </a:extLst>
          </p:cNvPr>
          <p:cNvSpPr txBox="1"/>
          <p:nvPr/>
        </p:nvSpPr>
        <p:spPr>
          <a:xfrm>
            <a:off x="0" y="0"/>
            <a:ext cx="1053670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7) The Second Vatican Council </a:t>
            </a:r>
          </a:p>
          <a:p>
            <a:endParaRPr lang="en-GB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AB25C452-00FE-025F-7D1E-3C16721B51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1BBE63-488A-902F-AB67-4313D390FB17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(c) Explain the importance of the Second Vatican Council.  [8]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4A861E7-43FA-1972-FB53-9DFB36E95E89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87514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8E302-35A1-BDB5-B791-98B10271F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45AD9438-54C4-94F9-F92C-D6A18452E7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F52E17-DC5D-2977-4F32-AE3965194E88}"/>
              </a:ext>
            </a:extLst>
          </p:cNvPr>
          <p:cNvSpPr txBox="1"/>
          <p:nvPr/>
        </p:nvSpPr>
        <p:spPr>
          <a:xfrm>
            <a:off x="0" y="76200"/>
            <a:ext cx="12192000" cy="7432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P:</a:t>
            </a:r>
            <a:r>
              <a:rPr lang="en-GB" sz="1600" dirty="0"/>
              <a:t> Vatican II was important because it helped the Catholic Church </a:t>
            </a:r>
            <a:r>
              <a:rPr lang="en-GB" sz="1600" b="1" dirty="0"/>
              <a:t>respond to the modern world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E:</a:t>
            </a:r>
            <a:r>
              <a:rPr lang="en-GB" sz="1600" dirty="0"/>
              <a:t> - </a:t>
            </a:r>
            <a:r>
              <a:rPr lang="en-GB" sz="1600" b="1" i="1" u="sng" dirty="0"/>
              <a:t>Gaudium et Spes</a:t>
            </a:r>
            <a:r>
              <a:rPr lang="en-GB" sz="1600" i="1" u="sng" dirty="0"/>
              <a:t> </a:t>
            </a:r>
            <a:r>
              <a:rPr lang="en-GB" sz="1600" u="sng" dirty="0"/>
              <a:t>encouraged Catholics to respond to issues such as poverty, injustice and war and to promote peace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dirty="0"/>
              <a:t>     - It led to the founding of </a:t>
            </a:r>
            <a:r>
              <a:rPr lang="en-GB" sz="1600" u="sng" dirty="0"/>
              <a:t>groups such as CAFOD &amp; Pax Christi</a:t>
            </a:r>
            <a:r>
              <a:rPr lang="en-GB" sz="1600" dirty="0"/>
              <a:t>. </a:t>
            </a:r>
          </a:p>
          <a:p>
            <a:pPr lvl="0"/>
            <a:r>
              <a:rPr lang="en-GB" sz="1600" b="1" dirty="0"/>
              <a:t>E: - </a:t>
            </a:r>
            <a:r>
              <a:rPr lang="en-GB" sz="1600" dirty="0"/>
              <a:t>Helped the Church become </a:t>
            </a:r>
            <a:r>
              <a:rPr lang="en-GB" sz="1600" b="1" dirty="0"/>
              <a:t>more involved with the problems facing ordinary people</a:t>
            </a:r>
            <a:r>
              <a:rPr lang="en-GB" sz="1600" dirty="0"/>
              <a:t>.</a:t>
            </a:r>
          </a:p>
          <a:p>
            <a:pPr lvl="0"/>
            <a:r>
              <a:rPr lang="en-GB" sz="1600" dirty="0"/>
              <a:t>     - Encouraged Catholics to put their faith into action through </a:t>
            </a:r>
            <a:r>
              <a:rPr lang="en-GB" sz="1600" b="1" dirty="0"/>
              <a:t>social justice and service to others just as Christ thought in the parable of the Sheep and Goats. </a:t>
            </a:r>
            <a:endParaRPr lang="en-GB" sz="1600" dirty="0"/>
          </a:p>
          <a:p>
            <a:endParaRPr lang="en-GB" sz="1600" b="1" dirty="0"/>
          </a:p>
          <a:p>
            <a:r>
              <a:rPr lang="en-GB" sz="1600" b="1" dirty="0"/>
              <a:t>P:</a:t>
            </a:r>
            <a:r>
              <a:rPr lang="en-GB" sz="1600" dirty="0"/>
              <a:t> Vatican II was important because it made the </a:t>
            </a:r>
            <a:r>
              <a:rPr lang="en-GB" sz="1600" b="1" dirty="0"/>
              <a:t>Mass easier for ordinary Catholics to understand and participate in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E:</a:t>
            </a:r>
            <a:r>
              <a:rPr lang="en-GB" sz="1600" dirty="0"/>
              <a:t> - </a:t>
            </a:r>
            <a:r>
              <a:rPr lang="en-GB" sz="1600" b="1" i="1" u="sng" dirty="0"/>
              <a:t>Sacrosanctum Concilium</a:t>
            </a:r>
            <a:r>
              <a:rPr lang="en-GB" sz="1600" i="1" u="sng" dirty="0"/>
              <a:t> </a:t>
            </a:r>
            <a:r>
              <a:rPr lang="en-GB" sz="1600" dirty="0"/>
              <a:t>allowed </a:t>
            </a:r>
            <a:r>
              <a:rPr lang="en-GB" sz="1600" b="1" u="sng" dirty="0"/>
              <a:t>Mass to be celebrated in the local language rather than only Latin</a:t>
            </a:r>
            <a:r>
              <a:rPr lang="en-GB" sz="1600" u="sng" dirty="0"/>
              <a:t>.</a:t>
            </a:r>
          </a:p>
          <a:p>
            <a:pPr lvl="0"/>
            <a:r>
              <a:rPr lang="en-GB" sz="1600" dirty="0"/>
              <a:t>     - </a:t>
            </a:r>
            <a:r>
              <a:rPr lang="en-GB" sz="1600" u="sng" dirty="0"/>
              <a:t>The priest usually faced the congregation </a:t>
            </a:r>
            <a:r>
              <a:rPr lang="en-GB" sz="1600" dirty="0"/>
              <a:t>and the range of </a:t>
            </a:r>
            <a:r>
              <a:rPr lang="en-GB" sz="1600" u="sng" dirty="0"/>
              <a:t>Bible readings was increased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E: - </a:t>
            </a:r>
            <a:r>
              <a:rPr lang="en-GB" sz="1600" dirty="0"/>
              <a:t>Catholics could </a:t>
            </a:r>
            <a:r>
              <a:rPr lang="en-GB" sz="1600" b="1" dirty="0"/>
              <a:t>understand the words and symbols of the Mass more</a:t>
            </a:r>
            <a:r>
              <a:rPr lang="en-GB" sz="1600" dirty="0"/>
              <a:t> clearly.</a:t>
            </a:r>
          </a:p>
          <a:p>
            <a:pPr lvl="0"/>
            <a:r>
              <a:rPr lang="en-GB" sz="1600" dirty="0"/>
              <a:t>     - The </a:t>
            </a:r>
            <a:r>
              <a:rPr lang="en-GB" sz="1600" b="1" dirty="0"/>
              <a:t>laity became active participants rather than simply spectators</a:t>
            </a:r>
            <a:r>
              <a:rPr lang="en-GB" sz="1600" dirty="0"/>
              <a:t>.</a:t>
            </a:r>
          </a:p>
          <a:p>
            <a:pPr lvl="0"/>
            <a:r>
              <a:rPr lang="en-GB" sz="1600" dirty="0"/>
              <a:t>     - This helped Catholics become </a:t>
            </a:r>
            <a:r>
              <a:rPr lang="en-GB" sz="1600" b="1" dirty="0"/>
              <a:t>more involved in worship and parish life</a:t>
            </a:r>
            <a:r>
              <a:rPr lang="en-GB" sz="1600" dirty="0"/>
              <a:t>. </a:t>
            </a:r>
          </a:p>
          <a:p>
            <a:pPr lvl="0"/>
            <a:endParaRPr lang="en-GB" sz="1600" dirty="0"/>
          </a:p>
          <a:p>
            <a:r>
              <a:rPr lang="en-GB" sz="1600" b="1" dirty="0"/>
              <a:t>P:</a:t>
            </a:r>
            <a:r>
              <a:rPr lang="en-GB" sz="1600" dirty="0"/>
              <a:t> Vatican II was important because </a:t>
            </a:r>
            <a:r>
              <a:rPr lang="en-GB" sz="1600" b="1" dirty="0"/>
              <a:t>it increased the importance of the Bible in Catholic life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E:</a:t>
            </a:r>
            <a:r>
              <a:rPr lang="en-GB" sz="1600" dirty="0"/>
              <a:t> - </a:t>
            </a:r>
            <a:r>
              <a:rPr lang="en-GB" sz="1600" b="1" i="1" u="sng" dirty="0"/>
              <a:t>Dei Verbum</a:t>
            </a:r>
            <a:r>
              <a:rPr lang="en-GB" sz="1600" i="1" u="sng" dirty="0"/>
              <a:t> </a:t>
            </a:r>
            <a:r>
              <a:rPr lang="en-GB" sz="1600" b="1" u="sng" dirty="0"/>
              <a:t>encouraged Catholics to read, study and pray with Scripture</a:t>
            </a:r>
            <a:r>
              <a:rPr lang="en-GB" sz="1600" dirty="0"/>
              <a:t>.</a:t>
            </a:r>
          </a:p>
          <a:p>
            <a:pPr lvl="0"/>
            <a:r>
              <a:rPr lang="en-GB" sz="1600" dirty="0"/>
              <a:t>     - It taught that different </a:t>
            </a:r>
            <a:r>
              <a:rPr lang="en-GB" sz="1600" u="sng" dirty="0"/>
              <a:t>literary forms </a:t>
            </a:r>
            <a:r>
              <a:rPr lang="en-GB" sz="1600" dirty="0"/>
              <a:t>in the </a:t>
            </a:r>
            <a:r>
              <a:rPr lang="en-GB" sz="1600" u="sng" dirty="0"/>
              <a:t>Bible should be considered when interpreting it.</a:t>
            </a:r>
            <a:br>
              <a:rPr lang="en-GB" sz="1600" dirty="0"/>
            </a:br>
            <a:r>
              <a:rPr lang="en-GB" sz="1600" b="1" dirty="0"/>
              <a:t>E: - </a:t>
            </a:r>
            <a:r>
              <a:rPr lang="en-GB" sz="1600" dirty="0"/>
              <a:t>This led to </a:t>
            </a:r>
            <a:r>
              <a:rPr lang="en-GB" sz="1600" b="1" dirty="0"/>
              <a:t>greater Bible study</a:t>
            </a:r>
            <a:r>
              <a:rPr lang="en-GB" sz="1600" dirty="0"/>
              <a:t> in parishes and Catholic education.</a:t>
            </a:r>
          </a:p>
          <a:p>
            <a:pPr lvl="0"/>
            <a:r>
              <a:rPr lang="en-GB" sz="1600" dirty="0"/>
              <a:t>     - It helped Catholics </a:t>
            </a:r>
            <a:r>
              <a:rPr lang="en-GB" sz="1600" b="1" dirty="0"/>
              <a:t>develop a deeper understanding of Jesus and their faith</a:t>
            </a:r>
            <a:r>
              <a:rPr lang="en-GB" sz="1600" dirty="0"/>
              <a:t>.</a:t>
            </a:r>
          </a:p>
          <a:p>
            <a:pPr lvl="0"/>
            <a:endParaRPr lang="en-GB" sz="1600" dirty="0"/>
          </a:p>
          <a:p>
            <a:r>
              <a:rPr lang="en-GB" sz="1600" b="1" dirty="0"/>
              <a:t>P:</a:t>
            </a:r>
            <a:r>
              <a:rPr lang="en-GB" sz="1600" dirty="0"/>
              <a:t> Vatican II was important because it emphasised that </a:t>
            </a:r>
            <a:r>
              <a:rPr lang="en-GB" sz="1600" b="1" dirty="0"/>
              <a:t>all Catholics have a role in the mission of the Church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E:</a:t>
            </a:r>
            <a:r>
              <a:rPr lang="en-GB" sz="1600" dirty="0"/>
              <a:t> - </a:t>
            </a:r>
            <a:r>
              <a:rPr lang="en-GB" sz="1600" b="1" i="1" u="sng" dirty="0"/>
              <a:t>Lumen Gentium</a:t>
            </a:r>
            <a:r>
              <a:rPr lang="en-GB" sz="1600" i="1" u="sng" dirty="0"/>
              <a:t> </a:t>
            </a:r>
            <a:r>
              <a:rPr lang="en-GB" sz="1600" dirty="0"/>
              <a:t>taught that the </a:t>
            </a:r>
            <a:r>
              <a:rPr lang="en-GB" sz="1600" b="1" u="sng" dirty="0"/>
              <a:t>Church is like a body</a:t>
            </a:r>
            <a:r>
              <a:rPr lang="en-GB" sz="1600" dirty="0"/>
              <a:t>, with </a:t>
            </a:r>
            <a:r>
              <a:rPr lang="en-GB" sz="1600" u="sng" dirty="0"/>
              <a:t>both clergy and laity having important roles. </a:t>
            </a:r>
            <a:r>
              <a:rPr lang="en-GB" sz="1600" dirty="0"/>
              <a:t>The eyes role as as important as the hands or heart. </a:t>
            </a:r>
          </a:p>
          <a:p>
            <a:pPr lvl="0"/>
            <a:r>
              <a:rPr lang="en-GB" sz="1600" dirty="0"/>
              <a:t>     - It encouraged Catholics to </a:t>
            </a:r>
            <a:r>
              <a:rPr lang="en-GB" sz="1600" u="sng" dirty="0"/>
              <a:t>serve others and bring the </a:t>
            </a:r>
            <a:r>
              <a:rPr lang="en-GB" sz="1600" b="1" u="sng" dirty="0"/>
              <a:t>“light of Christ”</a:t>
            </a:r>
            <a:r>
              <a:rPr lang="en-GB" sz="1600" u="sng" dirty="0"/>
              <a:t> into the world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E: - </a:t>
            </a:r>
            <a:r>
              <a:rPr lang="en-GB" sz="1600" dirty="0"/>
              <a:t>The </a:t>
            </a:r>
            <a:r>
              <a:rPr lang="en-GB" sz="1600" b="1" dirty="0"/>
              <a:t>laity became more involved</a:t>
            </a:r>
            <a:r>
              <a:rPr lang="en-GB" sz="1600" dirty="0"/>
              <a:t> </a:t>
            </a:r>
            <a:r>
              <a:rPr lang="en-GB" sz="1600" b="1" dirty="0"/>
              <a:t>in the Mass and parish life (Alter servers &amp; Eucharistic ministers).</a:t>
            </a:r>
          </a:p>
          <a:p>
            <a:pPr lvl="0"/>
            <a:r>
              <a:rPr lang="en-GB" sz="1600" dirty="0"/>
              <a:t>     - It encouraged Catholics to </a:t>
            </a:r>
            <a:r>
              <a:rPr lang="en-GB" sz="1600" b="1" dirty="0"/>
              <a:t>take greater responsibility for serving others and spreading the faith</a:t>
            </a:r>
            <a:r>
              <a:rPr lang="en-GB" sz="1600" dirty="0"/>
              <a:t>.</a:t>
            </a:r>
          </a:p>
          <a:p>
            <a:pPr lvl="0"/>
            <a:r>
              <a:rPr lang="en-GB" sz="1600" dirty="0"/>
              <a:t>     - The mission of the Church belongs to </a:t>
            </a:r>
            <a:r>
              <a:rPr lang="en-GB" sz="1600" b="1" dirty="0"/>
              <a:t>all Catholics, not just priests and bishops</a:t>
            </a:r>
            <a:r>
              <a:rPr lang="en-GB" sz="1600" dirty="0"/>
              <a:t>. </a:t>
            </a:r>
          </a:p>
          <a:p>
            <a:pPr lvl="0"/>
            <a:endParaRPr lang="en-GB" sz="1600" dirty="0"/>
          </a:p>
          <a:p>
            <a:endParaRPr lang="en-GB" sz="2900" dirty="0"/>
          </a:p>
        </p:txBody>
      </p:sp>
    </p:spTree>
    <p:extLst>
      <p:ext uri="{BB962C8B-B14F-4D97-AF65-F5344CB8AC3E}">
        <p14:creationId xmlns:p14="http://schemas.microsoft.com/office/powerpoint/2010/main" val="19563276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AA96D-904D-2260-462F-D3808D89E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93BEBB8-EF6E-7B00-2C35-84B21FFF876B}"/>
              </a:ext>
            </a:extLst>
          </p:cNvPr>
          <p:cNvSpPr txBox="1"/>
          <p:nvPr/>
        </p:nvSpPr>
        <p:spPr>
          <a:xfrm>
            <a:off x="0" y="0"/>
            <a:ext cx="1053670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7) The Second Vatican Council </a:t>
            </a:r>
          </a:p>
          <a:p>
            <a:endParaRPr lang="en-GB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035E22FD-48D6-BC80-19F9-310FE13FE1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EE30AF-FB12-AC41-2E0B-E34DC9FD69A8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(d) ‘The changes brought about by the Second Vatican Council were needed.’  Discuss. [15]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DB7A613-C92D-5242-0EDA-56DBC558B350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72020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30FC60-2DF1-5725-6E19-606B6E758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2F6B26A8-65E0-A252-8213-2ED18B41AF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3BF223-86C7-AC19-E631-44C9AD66E041}"/>
              </a:ext>
            </a:extLst>
          </p:cNvPr>
          <p:cNvSpPr txBox="1"/>
          <p:nvPr/>
        </p:nvSpPr>
        <p:spPr>
          <a:xfrm>
            <a:off x="0" y="76200"/>
            <a:ext cx="12192000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P:</a:t>
            </a:r>
            <a:r>
              <a:rPr lang="en-GB" sz="1400" dirty="0"/>
              <a:t>  Catholics </a:t>
            </a:r>
            <a:r>
              <a:rPr lang="en-GB" sz="1400" b="1" dirty="0"/>
              <a:t>agree: </a:t>
            </a:r>
            <a:r>
              <a:rPr lang="en-GB" sz="1400" dirty="0"/>
              <a:t>because it </a:t>
            </a:r>
            <a:r>
              <a:rPr lang="en-GB" sz="1400" b="1" dirty="0"/>
              <a:t>help ordinary Catholics understand and participate in worship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E: - </a:t>
            </a:r>
            <a:r>
              <a:rPr lang="en-GB" sz="1400" u="sng" dirty="0"/>
              <a:t>Before Vatican II</a:t>
            </a:r>
            <a:r>
              <a:rPr lang="en-GB" sz="1400" dirty="0"/>
              <a:t>, much of the </a:t>
            </a:r>
            <a:r>
              <a:rPr lang="en-GB" sz="1400" u="sng" dirty="0"/>
              <a:t>Mass was celebrated in </a:t>
            </a:r>
            <a:r>
              <a:rPr lang="en-GB" sz="1400" b="1" u="sng" dirty="0"/>
              <a:t>Latin</a:t>
            </a:r>
            <a:r>
              <a:rPr lang="en-GB" sz="1400" dirty="0"/>
              <a:t>, which </a:t>
            </a:r>
            <a:r>
              <a:rPr lang="en-GB" sz="1400" u="sng" dirty="0"/>
              <a:t>many Catholics did not understand</a:t>
            </a:r>
            <a:r>
              <a:rPr lang="en-GB" sz="1400" dirty="0"/>
              <a:t>.</a:t>
            </a:r>
          </a:p>
          <a:p>
            <a:pPr lvl="0"/>
            <a:r>
              <a:rPr lang="en-GB" sz="1400" b="1" dirty="0"/>
              <a:t>     - </a:t>
            </a:r>
            <a:r>
              <a:rPr lang="en-GB" sz="1400" b="1" i="1" u="sng" dirty="0"/>
              <a:t>Sacrosanctum Concilium</a:t>
            </a:r>
            <a:r>
              <a:rPr lang="en-GB" sz="1400" i="1" u="sng" dirty="0"/>
              <a:t> </a:t>
            </a:r>
            <a:r>
              <a:rPr lang="en-GB" sz="1400" dirty="0"/>
              <a:t>allowed greater use of the </a:t>
            </a:r>
            <a:r>
              <a:rPr lang="en-GB" sz="1400" b="1" u="sng" dirty="0"/>
              <a:t>local language</a:t>
            </a:r>
            <a:r>
              <a:rPr lang="en-GB" sz="1400" dirty="0"/>
              <a:t>, and the </a:t>
            </a:r>
            <a:r>
              <a:rPr lang="en-GB" sz="1400" u="sng" dirty="0"/>
              <a:t>priest usually faced the congregation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E: - </a:t>
            </a:r>
            <a:r>
              <a:rPr lang="en-GB" sz="1400" dirty="0"/>
              <a:t>Catholics could </a:t>
            </a:r>
            <a:r>
              <a:rPr lang="en-GB" sz="1400" b="1" dirty="0"/>
              <a:t>better</a:t>
            </a:r>
            <a:r>
              <a:rPr lang="en-GB" sz="1400" dirty="0"/>
              <a:t> </a:t>
            </a:r>
            <a:r>
              <a:rPr lang="en-GB" sz="1400" b="1" dirty="0"/>
              <a:t>understand the prayers, readings and symbols</a:t>
            </a:r>
            <a:r>
              <a:rPr lang="en-GB" sz="1400" dirty="0"/>
              <a:t> of the Mass.</a:t>
            </a:r>
          </a:p>
          <a:p>
            <a:pPr lvl="0"/>
            <a:r>
              <a:rPr lang="en-GB" sz="1400" dirty="0"/>
              <a:t>     - The laity became </a:t>
            </a:r>
            <a:r>
              <a:rPr lang="en-GB" sz="1400" b="1" dirty="0"/>
              <a:t>active participants rather than simply spectators</a:t>
            </a:r>
            <a:r>
              <a:rPr lang="en-GB" sz="1400" dirty="0"/>
              <a:t>.</a:t>
            </a:r>
          </a:p>
          <a:p>
            <a:pPr lvl="0"/>
            <a:r>
              <a:rPr lang="en-GB" sz="1400" dirty="0"/>
              <a:t>      - Worship could therefore have a greater impact on Catholics’ faith and daily lives.</a:t>
            </a:r>
            <a:br>
              <a:rPr lang="en-GB" sz="1400" dirty="0"/>
            </a:br>
            <a:r>
              <a:rPr lang="en-GB" sz="1400" b="1" dirty="0"/>
              <a:t>L:</a:t>
            </a:r>
            <a:r>
              <a:rPr lang="en-GB" sz="1400" dirty="0"/>
              <a:t> Therefore, the changes were needed because the Mass became </a:t>
            </a:r>
            <a:r>
              <a:rPr lang="en-GB" sz="1400" b="1" dirty="0"/>
              <a:t>more accessible and understandable</a:t>
            </a:r>
            <a:r>
              <a:rPr lang="en-GB" sz="1400" dirty="0"/>
              <a:t> for ordinary Catholics. </a:t>
            </a:r>
          </a:p>
          <a:p>
            <a:pPr lvl="0"/>
            <a:endParaRPr lang="en-GB" sz="1400" dirty="0"/>
          </a:p>
          <a:p>
            <a:r>
              <a:rPr lang="en-GB" sz="1400" b="1" dirty="0"/>
              <a:t>P:</a:t>
            </a:r>
            <a:r>
              <a:rPr lang="en-GB" sz="1400" dirty="0"/>
              <a:t> Some Catholics might </a:t>
            </a:r>
            <a:r>
              <a:rPr lang="en-GB" sz="1400" b="1" dirty="0"/>
              <a:t>disagree</a:t>
            </a:r>
            <a:r>
              <a:rPr lang="en-GB" sz="1400" dirty="0"/>
              <a:t> because the traditional </a:t>
            </a:r>
            <a:r>
              <a:rPr lang="en-GB" sz="1400" b="1" dirty="0"/>
              <a:t>Latin Mass united Catholics throughout the world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E: </a:t>
            </a:r>
            <a:r>
              <a:rPr lang="en-GB" sz="1400" dirty="0"/>
              <a:t>Before Vatican II, Catholics in </a:t>
            </a:r>
            <a:r>
              <a:rPr lang="en-GB" sz="1400" u="sng" dirty="0"/>
              <a:t>different countries worshipped using the </a:t>
            </a:r>
            <a:r>
              <a:rPr lang="en-GB" sz="1400" b="1" u="sng" dirty="0"/>
              <a:t>same Latin language</a:t>
            </a:r>
            <a:r>
              <a:rPr lang="en-GB" sz="1400" dirty="0"/>
              <a:t>.</a:t>
            </a:r>
          </a:p>
          <a:p>
            <a:pPr lvl="0"/>
            <a:r>
              <a:rPr lang="en-GB" sz="1400" dirty="0"/>
              <a:t>     - For example, an </a:t>
            </a:r>
            <a:r>
              <a:rPr lang="en-GB" sz="1400" u="sng" dirty="0"/>
              <a:t>English Catholic attending Mass abroad would still recognise the same prayers and responses.</a:t>
            </a:r>
            <a:br>
              <a:rPr lang="en-GB" sz="1400" u="sng" dirty="0"/>
            </a:br>
            <a:r>
              <a:rPr lang="en-GB" sz="1400" b="1" dirty="0"/>
              <a:t>E: - </a:t>
            </a:r>
            <a:r>
              <a:rPr lang="en-GB" sz="1400" dirty="0"/>
              <a:t>Latin emphasised the </a:t>
            </a:r>
            <a:r>
              <a:rPr lang="en-GB" sz="1400" b="1" dirty="0"/>
              <a:t>universal nature of the Catholic Church</a:t>
            </a:r>
            <a:r>
              <a:rPr lang="en-GB" sz="1400" dirty="0"/>
              <a:t>.</a:t>
            </a:r>
          </a:p>
          <a:p>
            <a:pPr lvl="0"/>
            <a:r>
              <a:rPr lang="en-GB" sz="1400" dirty="0"/>
              <a:t>     - </a:t>
            </a:r>
            <a:r>
              <a:rPr lang="en-GB" sz="1400" b="1" dirty="0"/>
              <a:t>Catholic in England in 1950s experiences the same mass as St Francis in Italy in the 1200s</a:t>
            </a:r>
            <a:br>
              <a:rPr lang="en-GB" sz="1400" dirty="0"/>
            </a:br>
            <a:r>
              <a:rPr lang="en-GB" sz="1400" b="1" dirty="0"/>
              <a:t>L:</a:t>
            </a:r>
            <a:r>
              <a:rPr lang="en-GB" sz="1400" dirty="0"/>
              <a:t> Therefore, some changes may not have been needed because the traditional Mass already helped create a </a:t>
            </a:r>
            <a:r>
              <a:rPr lang="en-GB" sz="1400" b="1" dirty="0"/>
              <a:t>shared worldwide Catholic identity</a:t>
            </a:r>
            <a:r>
              <a:rPr lang="en-GB" sz="1400" dirty="0"/>
              <a:t>. </a:t>
            </a:r>
          </a:p>
          <a:p>
            <a:pPr lvl="0"/>
            <a:endParaRPr lang="en-GB" sz="1400" dirty="0"/>
          </a:p>
          <a:p>
            <a:r>
              <a:rPr lang="en-GB" sz="1400" b="1" dirty="0"/>
              <a:t>P:</a:t>
            </a:r>
            <a:r>
              <a:rPr lang="en-GB" sz="1400" dirty="0"/>
              <a:t> Catholics may </a:t>
            </a:r>
            <a:r>
              <a:rPr lang="en-GB" sz="1400" b="1" dirty="0"/>
              <a:t>agree</a:t>
            </a:r>
            <a:r>
              <a:rPr lang="en-GB" sz="1400" dirty="0"/>
              <a:t> because Vatican II was needed to help the Church </a:t>
            </a:r>
            <a:r>
              <a:rPr lang="en-GB" sz="1400" b="1" dirty="0"/>
              <a:t>respond to the problems of the modern world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E: - </a:t>
            </a:r>
            <a:r>
              <a:rPr lang="en-GB" sz="1400" u="sng" dirty="0"/>
              <a:t>After the Second World War</a:t>
            </a:r>
            <a:r>
              <a:rPr lang="en-GB" sz="1400" dirty="0"/>
              <a:t>, </a:t>
            </a:r>
            <a:r>
              <a:rPr lang="en-GB" sz="1400" u="sng" dirty="0"/>
              <a:t>society, technology and politics had changed considerably</a:t>
            </a:r>
            <a:r>
              <a:rPr lang="en-GB" sz="1400" dirty="0"/>
              <a:t>.</a:t>
            </a:r>
          </a:p>
          <a:p>
            <a:pPr lvl="0"/>
            <a:r>
              <a:rPr lang="en-GB" sz="1400" b="1" dirty="0"/>
              <a:t>     - </a:t>
            </a:r>
            <a:r>
              <a:rPr lang="en-GB" sz="1400" b="1" u="sng" dirty="0"/>
              <a:t>Gaudium et </a:t>
            </a:r>
            <a:r>
              <a:rPr lang="en-GB" sz="1400" b="1" i="1" u="sng" dirty="0"/>
              <a:t>Spes</a:t>
            </a:r>
            <a:r>
              <a:rPr lang="en-GB" sz="1400" b="1" u="sng" dirty="0"/>
              <a:t> </a:t>
            </a:r>
            <a:r>
              <a:rPr lang="en-GB" sz="1400" dirty="0"/>
              <a:t>encouraged Catholics to </a:t>
            </a:r>
            <a:r>
              <a:rPr lang="en-GB" sz="1400" u="sng" dirty="0"/>
              <a:t>respond to poverty, injustice and war and work for peace</a:t>
            </a:r>
            <a:r>
              <a:rPr lang="en-GB" sz="1400" dirty="0"/>
              <a:t>.</a:t>
            </a:r>
          </a:p>
          <a:p>
            <a:pPr lvl="0"/>
            <a:r>
              <a:rPr lang="en-GB" sz="1400" dirty="0"/>
              <a:t>     - Its lead to organisations such as </a:t>
            </a:r>
            <a:r>
              <a:rPr lang="en-GB" sz="1400" b="1" u="sng" dirty="0"/>
              <a:t>CAFOD and Pax Christi </a:t>
            </a:r>
            <a:r>
              <a:rPr lang="en-GB" sz="1400" dirty="0"/>
              <a:t>being set up.</a:t>
            </a:r>
            <a:br>
              <a:rPr lang="en-GB" sz="1400" u="sng" dirty="0"/>
            </a:br>
            <a:r>
              <a:rPr lang="en-GB" sz="1400" b="1" dirty="0"/>
              <a:t>E: - </a:t>
            </a:r>
            <a:r>
              <a:rPr lang="en-GB" sz="1400" dirty="0"/>
              <a:t>The Church became </a:t>
            </a:r>
            <a:r>
              <a:rPr lang="en-GB" sz="1400" b="1" dirty="0"/>
              <a:t>more involved with the problems facing ordinary people</a:t>
            </a:r>
            <a:r>
              <a:rPr lang="en-GB" sz="1400" dirty="0"/>
              <a:t>.</a:t>
            </a:r>
          </a:p>
          <a:p>
            <a:pPr lvl="0"/>
            <a:r>
              <a:rPr lang="en-GB" sz="1400" dirty="0"/>
              <a:t>     - Catholics were </a:t>
            </a:r>
            <a:r>
              <a:rPr lang="en-GB" sz="1400" b="1" dirty="0"/>
              <a:t>encouraged to put Jesus’ teaching into action through social justice and service</a:t>
            </a:r>
            <a:r>
              <a:rPr lang="en-GB" sz="1400" dirty="0"/>
              <a:t>, as in the </a:t>
            </a:r>
            <a:r>
              <a:rPr lang="en-GB" sz="1400" b="1" dirty="0"/>
              <a:t>Parable of the Sheep and Goats</a:t>
            </a:r>
            <a:r>
              <a:rPr lang="en-GB" sz="1400" dirty="0"/>
              <a:t>.</a:t>
            </a:r>
          </a:p>
          <a:p>
            <a:pPr lvl="0"/>
            <a:r>
              <a:rPr lang="en-GB" sz="1400" dirty="0"/>
              <a:t>     - This made the Church </a:t>
            </a:r>
            <a:r>
              <a:rPr lang="en-GB" sz="1400" b="1" dirty="0"/>
              <a:t>more relevant to the needs of the twentieth-century world.</a:t>
            </a:r>
            <a:br>
              <a:rPr lang="en-GB" sz="1400" b="1" dirty="0"/>
            </a:br>
            <a:r>
              <a:rPr lang="en-GB" sz="1400" b="1" dirty="0"/>
              <a:t>L:</a:t>
            </a:r>
            <a:r>
              <a:rPr lang="en-GB" sz="1400" dirty="0"/>
              <a:t> Therefore, these changes were needed because the Church had to </a:t>
            </a:r>
            <a:r>
              <a:rPr lang="en-GB" sz="1400" b="1" dirty="0"/>
              <a:t>engage with a rapidly changing society rather than remain separate from it</a:t>
            </a:r>
            <a:r>
              <a:rPr lang="en-GB" sz="1400" dirty="0"/>
              <a:t>. </a:t>
            </a:r>
          </a:p>
          <a:p>
            <a:pPr lvl="0"/>
            <a:endParaRPr lang="en-GB" sz="1400" dirty="0"/>
          </a:p>
          <a:p>
            <a:r>
              <a:rPr lang="en-GB" sz="1400" b="1" dirty="0"/>
              <a:t>P:</a:t>
            </a:r>
            <a:r>
              <a:rPr lang="en-GB" sz="1400" dirty="0"/>
              <a:t> Some Catholics might </a:t>
            </a:r>
            <a:r>
              <a:rPr lang="en-GB" sz="1400" b="1" dirty="0"/>
              <a:t>disagree</a:t>
            </a:r>
            <a:r>
              <a:rPr lang="en-GB" sz="1400" dirty="0"/>
              <a:t> because the Church should preserve </a:t>
            </a:r>
            <a:r>
              <a:rPr lang="en-GB" sz="1400" b="1" dirty="0"/>
              <a:t>unchanging Christian truth rather than change to fit the modern world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E: - </a:t>
            </a:r>
            <a:r>
              <a:rPr lang="en-GB" sz="1400" dirty="0"/>
              <a:t>Catholics believe the Church was </a:t>
            </a:r>
            <a:r>
              <a:rPr lang="en-GB" sz="1400" u="sng" dirty="0"/>
              <a:t>founded by Jesus</a:t>
            </a:r>
            <a:r>
              <a:rPr lang="en-GB" sz="1400" dirty="0"/>
              <a:t>, and </a:t>
            </a:r>
            <a:r>
              <a:rPr lang="en-GB" sz="1400" u="sng" dirty="0"/>
              <a:t>its teachings come from Scripture and Tradition</a:t>
            </a:r>
            <a:r>
              <a:rPr lang="en-GB" sz="1400" dirty="0"/>
              <a:t>.</a:t>
            </a:r>
          </a:p>
          <a:p>
            <a:r>
              <a:rPr lang="en-GB" sz="1400" dirty="0"/>
              <a:t>     - Some argue there was no need to change because we can follow Jesus teaching </a:t>
            </a:r>
            <a:r>
              <a:rPr lang="en-GB" sz="1400" u="sng" dirty="0"/>
              <a:t>from Scripture and Tradition</a:t>
            </a:r>
            <a:br>
              <a:rPr lang="en-GB" sz="1400" dirty="0"/>
            </a:br>
            <a:r>
              <a:rPr lang="en-GB" sz="1400" b="1" dirty="0"/>
              <a:t>E: - </a:t>
            </a:r>
            <a:r>
              <a:rPr lang="en-GB" sz="1400" dirty="0"/>
              <a:t>Society and popular opinions continually change, but Catholic beliefs should not simply change with them.</a:t>
            </a:r>
          </a:p>
          <a:p>
            <a:pPr lvl="0"/>
            <a:r>
              <a:rPr lang="en-GB" sz="1400" dirty="0"/>
              <a:t>     - The Church’s purpose is to </a:t>
            </a:r>
            <a:r>
              <a:rPr lang="en-GB" sz="1400" b="1" dirty="0"/>
              <a:t>guide the world towards Christ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L:</a:t>
            </a:r>
            <a:r>
              <a:rPr lang="en-GB" sz="1400" dirty="0"/>
              <a:t> Therefore, some Catholics may argue that not all change was needed because the Church should remain </a:t>
            </a:r>
            <a:r>
              <a:rPr lang="en-GB" sz="1400" b="1" dirty="0"/>
              <a:t>faithful to its traditional beliefs and identity</a:t>
            </a:r>
            <a:r>
              <a:rPr lang="en-GB" sz="1400" dirty="0"/>
              <a:t>. </a:t>
            </a:r>
          </a:p>
          <a:p>
            <a:r>
              <a:rPr lang="en-GB" sz="1400" b="1" dirty="0"/>
              <a:t>In conclusion, the strongest argument is …. Because …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3878537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63A31-7F4C-4A71-D436-C9F539A1C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F6B1134-B6F1-A80F-6828-5AA31275FF12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8) Christian sarcophagi 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A57F4161-A223-0312-57FF-DEF806DEB7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9A297B-A2AB-A320-05B6-87340104BBC7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b) Describe two features of the Sarcophagus with Scenes of the Passion in Rome.  [5]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77BE331-0CF8-DEA1-14D7-07FBF1EA34EC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79564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EDC07-8796-80B9-E3B7-01938F008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C3F673ED-0286-0D39-C1E4-71711101F3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BD5080-418A-7FC2-F110-B81381C89FA2}"/>
              </a:ext>
            </a:extLst>
          </p:cNvPr>
          <p:cNvSpPr txBox="1"/>
          <p:nvPr/>
        </p:nvSpPr>
        <p:spPr>
          <a:xfrm>
            <a:off x="0" y="76200"/>
            <a:ext cx="121920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/>
              <a:t>Def:</a:t>
            </a:r>
            <a:r>
              <a:rPr lang="en-GB" sz="2600" dirty="0"/>
              <a:t> A </a:t>
            </a:r>
            <a:r>
              <a:rPr lang="en-GB" sz="2600" b="1" dirty="0"/>
              <a:t>sarcophagus</a:t>
            </a:r>
            <a:r>
              <a:rPr lang="en-GB" sz="2600" dirty="0"/>
              <a:t> is a decorated </a:t>
            </a:r>
            <a:r>
              <a:rPr lang="en-GB" sz="2600" b="1" dirty="0"/>
              <a:t>stone coffin</a:t>
            </a:r>
            <a:r>
              <a:rPr lang="en-GB" sz="2600" dirty="0"/>
              <a:t>. The </a:t>
            </a:r>
            <a:r>
              <a:rPr lang="en-GB" sz="2600" i="1" dirty="0"/>
              <a:t>Sarcophagus with Scenes of the Passion</a:t>
            </a:r>
            <a:r>
              <a:rPr lang="en-GB" sz="2600" dirty="0"/>
              <a:t> uses carvings from Jesus’ suffering, death and resurrection. </a:t>
            </a:r>
          </a:p>
          <a:p>
            <a:endParaRPr lang="en-GB" sz="2600" dirty="0"/>
          </a:p>
          <a:p>
            <a:r>
              <a:rPr lang="en-GB" sz="2600" b="1" dirty="0"/>
              <a:t>P:</a:t>
            </a:r>
            <a:r>
              <a:rPr lang="en-GB" sz="2600" dirty="0"/>
              <a:t> One feature is the </a:t>
            </a:r>
            <a:r>
              <a:rPr lang="en-GB" sz="2600" b="1" dirty="0"/>
              <a:t>Chi-Rho surrounded by a laurel wreath</a:t>
            </a:r>
            <a:r>
              <a:rPr lang="en-GB" sz="2600" dirty="0"/>
              <a:t> in the centre.</a:t>
            </a:r>
            <a:br>
              <a:rPr lang="en-GB" sz="2600" dirty="0"/>
            </a:br>
            <a:r>
              <a:rPr lang="en-GB" sz="2600" b="1" dirty="0"/>
              <a:t>E: - </a:t>
            </a:r>
            <a:r>
              <a:rPr lang="en-GB" sz="2600" dirty="0"/>
              <a:t>The </a:t>
            </a:r>
            <a:r>
              <a:rPr lang="en-GB" sz="2600" u="sng" dirty="0"/>
              <a:t>Chi-Rho (XP) </a:t>
            </a:r>
            <a:r>
              <a:rPr lang="en-GB" sz="2600" dirty="0"/>
              <a:t>uses the first </a:t>
            </a:r>
            <a:r>
              <a:rPr lang="en-GB" sz="2600" u="sng" dirty="0"/>
              <a:t>two Greek letters of Christ.</a:t>
            </a:r>
          </a:p>
          <a:p>
            <a:pPr lvl="0"/>
            <a:r>
              <a:rPr lang="en-GB" sz="2600" dirty="0"/>
              <a:t>     - The </a:t>
            </a:r>
            <a:r>
              <a:rPr lang="en-GB" sz="2600" u="sng" dirty="0"/>
              <a:t>laurel wreath </a:t>
            </a:r>
            <a:r>
              <a:rPr lang="en-GB" sz="2600" dirty="0"/>
              <a:t>was a </a:t>
            </a:r>
            <a:r>
              <a:rPr lang="en-GB" sz="2600" u="sng" dirty="0"/>
              <a:t>Roman symbol of victory</a:t>
            </a:r>
            <a:r>
              <a:rPr lang="en-GB" sz="2600" dirty="0"/>
              <a:t>.</a:t>
            </a:r>
          </a:p>
          <a:p>
            <a:pPr lvl="0"/>
            <a:r>
              <a:rPr lang="en-GB" sz="2600" dirty="0"/>
              <a:t>     - Beneath it is an </a:t>
            </a:r>
            <a:r>
              <a:rPr lang="en-GB" sz="2600" u="sng" dirty="0"/>
              <a:t>empty cross</a:t>
            </a:r>
            <a:r>
              <a:rPr lang="en-GB" sz="2600" dirty="0"/>
              <a:t>.</a:t>
            </a:r>
            <a:br>
              <a:rPr lang="en-GB" sz="2600" dirty="0"/>
            </a:br>
            <a:r>
              <a:rPr lang="en-GB" sz="2600" b="1" dirty="0"/>
              <a:t>E: - </a:t>
            </a:r>
            <a:r>
              <a:rPr lang="en-GB" sz="2600" dirty="0"/>
              <a:t>Together these images show </a:t>
            </a:r>
            <a:r>
              <a:rPr lang="en-GB" sz="2600" b="1" dirty="0"/>
              <a:t>Christ’s victory over death through the resurrection</a:t>
            </a:r>
            <a:r>
              <a:rPr lang="en-GB" sz="2600" dirty="0"/>
              <a:t>. </a:t>
            </a:r>
          </a:p>
          <a:p>
            <a:pPr lvl="0"/>
            <a:endParaRPr lang="en-GB" sz="2600" dirty="0"/>
          </a:p>
          <a:p>
            <a:r>
              <a:rPr lang="en-GB" sz="2600" b="1" dirty="0"/>
              <a:t>P:</a:t>
            </a:r>
            <a:r>
              <a:rPr lang="en-GB" sz="2600" dirty="0"/>
              <a:t> Another feature shows </a:t>
            </a:r>
            <a:r>
              <a:rPr lang="en-GB" sz="2600" b="1" dirty="0"/>
              <a:t>Jesus being crowned</a:t>
            </a:r>
            <a:r>
              <a:rPr lang="en-GB" sz="2600" dirty="0"/>
              <a:t>.</a:t>
            </a:r>
            <a:br>
              <a:rPr lang="en-GB" sz="2600" dirty="0"/>
            </a:br>
            <a:r>
              <a:rPr lang="en-GB" sz="2600" b="1" dirty="0"/>
              <a:t>E: - </a:t>
            </a:r>
            <a:r>
              <a:rPr lang="en-GB" sz="2600" dirty="0"/>
              <a:t>The </a:t>
            </a:r>
            <a:r>
              <a:rPr lang="en-GB" sz="2600" u="sng" dirty="0"/>
              <a:t>Gospels describe Jesus receiving a </a:t>
            </a:r>
            <a:r>
              <a:rPr lang="en-GB" sz="2600" b="1" u="sng" dirty="0"/>
              <a:t>crown of thorns</a:t>
            </a:r>
            <a:r>
              <a:rPr lang="en-GB" sz="2600" dirty="0"/>
              <a:t>, the </a:t>
            </a:r>
            <a:r>
              <a:rPr lang="en-GB" sz="2600" u="sng" dirty="0"/>
              <a:t>sarcophagus shows him receiving a </a:t>
            </a:r>
            <a:r>
              <a:rPr lang="en-GB" sz="2600" b="1" u="sng" dirty="0"/>
              <a:t>jewelled crown</a:t>
            </a:r>
            <a:r>
              <a:rPr lang="en-GB" sz="2600" dirty="0"/>
              <a:t>.</a:t>
            </a:r>
            <a:br>
              <a:rPr lang="en-GB" sz="2600" dirty="0"/>
            </a:br>
            <a:r>
              <a:rPr lang="en-GB" sz="2600" b="1" dirty="0"/>
              <a:t>E: - </a:t>
            </a:r>
            <a:r>
              <a:rPr lang="en-GB" sz="2600" dirty="0"/>
              <a:t>This </a:t>
            </a:r>
            <a:r>
              <a:rPr lang="en-GB" sz="2600" b="1" dirty="0"/>
              <a:t>changes an image of humiliation into one of victory and kingship</a:t>
            </a:r>
            <a:r>
              <a:rPr lang="en-GB" sz="2600" dirty="0"/>
              <a:t>.</a:t>
            </a:r>
          </a:p>
          <a:p>
            <a:pPr lvl="0"/>
            <a:r>
              <a:rPr lang="en-GB" sz="2600" dirty="0"/>
              <a:t>     - It shows that </a:t>
            </a:r>
            <a:r>
              <a:rPr lang="en-GB" sz="2600" b="1" dirty="0"/>
              <a:t>although</a:t>
            </a:r>
            <a:r>
              <a:rPr lang="en-GB" sz="2600" dirty="0"/>
              <a:t> </a:t>
            </a:r>
            <a:r>
              <a:rPr lang="en-GB" sz="2600" b="1" dirty="0"/>
              <a:t>Jesus suffered and died</a:t>
            </a:r>
            <a:r>
              <a:rPr lang="en-GB" sz="2600" dirty="0"/>
              <a:t>, Christians believe he is the </a:t>
            </a:r>
            <a:r>
              <a:rPr lang="en-GB" sz="2600" b="1" dirty="0"/>
              <a:t>true King who defeated death.</a:t>
            </a:r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15322062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BADAB-9337-E032-8D94-0FA77697F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D4D7F54-5E28-3857-5BBF-CACDE28A879A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8) Christian sarcophagi 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4EC0BA26-E93F-AFB1-8D8A-EDEB3AF246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43395A-4BEF-5C18-84D1-CCA9C80B0AA3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(c) Explain why the Sarcophagus with Scenes of the Passion in Rome is important.  [8]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E478859-502E-EAD6-5F6A-D16C272B52DA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008902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B455C-9875-6C29-626B-028F59F98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8232B2C2-DF47-2433-639E-7EB46BBB3A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294F00-36FF-1048-EB30-E90A7E283D65}"/>
              </a:ext>
            </a:extLst>
          </p:cNvPr>
          <p:cNvSpPr txBox="1"/>
          <p:nvPr/>
        </p:nvSpPr>
        <p:spPr>
          <a:xfrm>
            <a:off x="0" y="-22302"/>
            <a:ext cx="12192000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P:</a:t>
            </a:r>
            <a:r>
              <a:rPr lang="en-GB" dirty="0"/>
              <a:t> The sarcophagus is important because it expresses the Christian belief that </a:t>
            </a:r>
            <a:r>
              <a:rPr lang="en-GB" b="1" dirty="0"/>
              <a:t>Jesus defeated death through the resurrection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The </a:t>
            </a:r>
            <a:r>
              <a:rPr lang="en-GB" b="1" u="sng" dirty="0"/>
              <a:t>Chi-Rho</a:t>
            </a:r>
            <a:r>
              <a:rPr lang="en-GB" u="sng" dirty="0"/>
              <a:t> represents Christ </a:t>
            </a:r>
            <a:r>
              <a:rPr lang="en-GB" dirty="0"/>
              <a:t>and is </a:t>
            </a:r>
            <a:r>
              <a:rPr lang="en-GB" u="sng" dirty="0"/>
              <a:t>surrounded by a </a:t>
            </a:r>
            <a:r>
              <a:rPr lang="en-GB" b="1" u="sng" dirty="0"/>
              <a:t>laurel wreath</a:t>
            </a:r>
            <a:r>
              <a:rPr lang="en-GB" dirty="0"/>
              <a:t>, a </a:t>
            </a:r>
            <a:r>
              <a:rPr lang="en-GB" b="1" u="sng" dirty="0"/>
              <a:t>Roman symbol of victory.</a:t>
            </a:r>
          </a:p>
          <a:p>
            <a:pPr lvl="0"/>
            <a:r>
              <a:rPr lang="en-GB" dirty="0"/>
              <a:t>     - Beneath it is an </a:t>
            </a:r>
            <a:r>
              <a:rPr lang="en-GB" b="1" dirty="0"/>
              <a:t>empty cross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These images show that </a:t>
            </a:r>
            <a:r>
              <a:rPr lang="en-GB" b="1" dirty="0"/>
              <a:t>Jesus’ death was not the end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His resurrection brought </a:t>
            </a:r>
            <a:r>
              <a:rPr lang="en-GB" b="1" dirty="0"/>
              <a:t>victory over sin and death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This gives Christians hope in their own </a:t>
            </a:r>
            <a:r>
              <a:rPr lang="en-GB" b="1" dirty="0"/>
              <a:t>resurrection and eternal life</a:t>
            </a:r>
            <a:r>
              <a:rPr lang="en-GB" dirty="0"/>
              <a:t>. </a:t>
            </a:r>
          </a:p>
          <a:p>
            <a:pPr lvl="0"/>
            <a:endParaRPr lang="en-GB" dirty="0"/>
          </a:p>
          <a:p>
            <a:r>
              <a:rPr lang="en-GB" b="1" dirty="0"/>
              <a:t>P:</a:t>
            </a:r>
            <a:r>
              <a:rPr lang="en-GB" dirty="0"/>
              <a:t> The sarcophagus is important because it helps Christians understand </a:t>
            </a:r>
            <a:r>
              <a:rPr lang="en-GB" b="1" dirty="0"/>
              <a:t>Christ’s sacrificial love for humanity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It shows </a:t>
            </a:r>
            <a:r>
              <a:rPr lang="en-GB" u="sng" dirty="0"/>
              <a:t>scenes from Jesus’ Passion</a:t>
            </a:r>
            <a:r>
              <a:rPr lang="en-GB" dirty="0"/>
              <a:t>, including </a:t>
            </a:r>
            <a:r>
              <a:rPr lang="en-GB" u="sng" dirty="0"/>
              <a:t>carrying the cross</a:t>
            </a:r>
            <a:r>
              <a:rPr lang="en-GB" dirty="0"/>
              <a:t>, being </a:t>
            </a:r>
            <a:r>
              <a:rPr lang="en-GB" u="sng" dirty="0"/>
              <a:t>crowned</a:t>
            </a:r>
            <a:r>
              <a:rPr lang="en-GB" dirty="0"/>
              <a:t> and </a:t>
            </a:r>
            <a:r>
              <a:rPr lang="en-GB" u="sng" dirty="0"/>
              <a:t>appearing before Pilate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Reminds Christians that Jesus </a:t>
            </a:r>
            <a:r>
              <a:rPr lang="en-GB" b="1" dirty="0"/>
              <a:t>willingly suffered and died for humanity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Encourages Christians to respond with </a:t>
            </a:r>
            <a:r>
              <a:rPr lang="en-GB" b="1" dirty="0"/>
              <a:t>love for others, even those who persecute us</a:t>
            </a:r>
            <a:r>
              <a:rPr lang="en-GB" dirty="0"/>
              <a:t>. </a:t>
            </a:r>
          </a:p>
          <a:p>
            <a:pPr lvl="0"/>
            <a:endParaRPr lang="en-GB" dirty="0"/>
          </a:p>
          <a:p>
            <a:r>
              <a:rPr lang="en-GB" b="1" dirty="0"/>
              <a:t>P:</a:t>
            </a:r>
            <a:r>
              <a:rPr lang="en-GB" dirty="0"/>
              <a:t> The sarcophagus is important because it shows that Jesus is the </a:t>
            </a:r>
            <a:r>
              <a:rPr lang="en-GB" b="1" dirty="0"/>
              <a:t>true King and Messiah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The </a:t>
            </a:r>
            <a:r>
              <a:rPr lang="en-GB" u="sng" dirty="0"/>
              <a:t>Gospels</a:t>
            </a:r>
            <a:r>
              <a:rPr lang="en-GB" dirty="0"/>
              <a:t> describe Jesus receiving a </a:t>
            </a:r>
            <a:r>
              <a:rPr lang="en-GB" b="1" u="sng" dirty="0"/>
              <a:t>crown of thorns</a:t>
            </a:r>
            <a:r>
              <a:rPr lang="en-GB" dirty="0"/>
              <a:t>, but the </a:t>
            </a:r>
            <a:r>
              <a:rPr lang="en-GB" u="sng" dirty="0"/>
              <a:t>sarcophagus</a:t>
            </a:r>
            <a:r>
              <a:rPr lang="en-GB" dirty="0"/>
              <a:t> shows him </a:t>
            </a:r>
            <a:r>
              <a:rPr lang="en-GB" u="sng" dirty="0"/>
              <a:t>receiving a </a:t>
            </a:r>
            <a:r>
              <a:rPr lang="en-GB" b="1" u="sng" dirty="0"/>
              <a:t>jewelled crown</a:t>
            </a:r>
            <a:r>
              <a:rPr lang="en-GB" u="sng" dirty="0"/>
              <a:t>.</a:t>
            </a:r>
            <a:br>
              <a:rPr lang="en-GB" u="sng" dirty="0"/>
            </a:br>
            <a:r>
              <a:rPr lang="en-GB" b="1" dirty="0"/>
              <a:t>E: - </a:t>
            </a:r>
            <a:r>
              <a:rPr lang="en-GB" dirty="0"/>
              <a:t>The jewelled crown changes an image of </a:t>
            </a:r>
            <a:r>
              <a:rPr lang="en-GB" b="1" dirty="0"/>
              <a:t>humiliation into kingship and triumph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 - It shows that although Jesus was mocked as a king, Christians believe he is the </a:t>
            </a:r>
            <a:r>
              <a:rPr lang="en-GB" b="1" dirty="0"/>
              <a:t>true King and Christ</a:t>
            </a:r>
            <a:r>
              <a:rPr lang="en-GB" dirty="0"/>
              <a:t>.</a:t>
            </a:r>
          </a:p>
          <a:p>
            <a:endParaRPr lang="en-GB" b="1" dirty="0"/>
          </a:p>
          <a:p>
            <a:r>
              <a:rPr lang="en-GB" b="1" dirty="0"/>
              <a:t>P:</a:t>
            </a:r>
            <a:r>
              <a:rPr lang="en-GB" dirty="0"/>
              <a:t> The sarcophagus is important because it gave </a:t>
            </a:r>
            <a:r>
              <a:rPr lang="en-GB" b="1" dirty="0"/>
              <a:t>comfort and hope to Christians mourning the dead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Early Christian </a:t>
            </a:r>
            <a:r>
              <a:rPr lang="en-GB" u="sng" dirty="0"/>
              <a:t>sarcophagi were placed in catacombs </a:t>
            </a:r>
            <a:r>
              <a:rPr lang="en-GB" dirty="0"/>
              <a:t>and decorated with images </a:t>
            </a:r>
            <a:r>
              <a:rPr lang="en-GB" u="sng" dirty="0"/>
              <a:t>showing the faith of the person who had died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The carvings </a:t>
            </a:r>
            <a:r>
              <a:rPr lang="en-GB" u="sng" dirty="0"/>
              <a:t>focused on Jesus’ Passion and resurrection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Reminded grieving families that </a:t>
            </a:r>
            <a:r>
              <a:rPr lang="en-GB" b="1" dirty="0"/>
              <a:t>death is not the end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Gave hope that the dead person would share in </a:t>
            </a:r>
            <a:r>
              <a:rPr lang="en-GB" b="1" dirty="0"/>
              <a:t>Christ’s eternal life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Also showed the deceased person’s </a:t>
            </a:r>
            <a:r>
              <a:rPr lang="en-GB" b="1" dirty="0"/>
              <a:t>Christian identity and faith</a:t>
            </a:r>
            <a:r>
              <a:rPr lang="en-GB" dirty="0"/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223084338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2020E-E727-F0C1-F61B-DB516FD82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81D5FFC-F5B8-F7F6-81DA-5DEFB8FD8CD0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9) The Paschal candle 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3AA790A7-AC89-7112-A9CE-3E54890C73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002277C-FDEC-E983-A045-5F8FA4F00305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(b) Describe what two of the symbols on a Paschal candle represent.  [5]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8EC6D5C-29B6-B85A-C5E9-AEB14C1BC982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94846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B64214-DC12-19D1-2DCA-F1FD430A7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9F15D04B-967D-8D9D-C77F-9D3B1342C8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A56CCE-4288-9A2D-705D-12044AA8EFE8}"/>
              </a:ext>
            </a:extLst>
          </p:cNvPr>
          <p:cNvSpPr txBox="1"/>
          <p:nvPr/>
        </p:nvSpPr>
        <p:spPr>
          <a:xfrm>
            <a:off x="0" y="76200"/>
            <a:ext cx="121920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Def:</a:t>
            </a:r>
            <a:r>
              <a:rPr lang="en-GB" sz="2400" dirty="0"/>
              <a:t> The </a:t>
            </a:r>
            <a:r>
              <a:rPr lang="en-GB" sz="2400" b="1" dirty="0"/>
              <a:t>Paschal candle</a:t>
            </a:r>
            <a:r>
              <a:rPr lang="en-GB" sz="2400" dirty="0"/>
              <a:t> is a large candle first lit at  </a:t>
            </a:r>
            <a:r>
              <a:rPr lang="en-GB" sz="2400" b="1" dirty="0"/>
              <a:t>Easter</a:t>
            </a:r>
            <a:r>
              <a:rPr lang="en-GB" sz="2400" dirty="0"/>
              <a:t>. It symbolises </a:t>
            </a:r>
            <a:r>
              <a:rPr lang="en-GB" sz="2400" b="1" dirty="0"/>
              <a:t>Jesus’ resurrection and victory over death</a:t>
            </a:r>
            <a:r>
              <a:rPr lang="en-GB" sz="2400" dirty="0"/>
              <a:t>. </a:t>
            </a:r>
          </a:p>
          <a:p>
            <a:endParaRPr lang="en-GB" sz="2400" dirty="0"/>
          </a:p>
          <a:p>
            <a:r>
              <a:rPr lang="en-GB" sz="2400" b="1" dirty="0"/>
              <a:t>P:</a:t>
            </a:r>
            <a:r>
              <a:rPr lang="en-GB" sz="2400" dirty="0"/>
              <a:t> The </a:t>
            </a:r>
            <a:r>
              <a:rPr lang="en-GB" sz="2400" b="1" u="sng" dirty="0"/>
              <a:t>Alpha and Omega (</a:t>
            </a:r>
            <a:r>
              <a:rPr lang="en-GB" sz="2400" b="1" u="sng" dirty="0" err="1"/>
              <a:t>Α</a:t>
            </a:r>
            <a:r>
              <a:rPr lang="en-GB" sz="2400" b="1" u="sng" dirty="0"/>
              <a:t> and </a:t>
            </a:r>
            <a:r>
              <a:rPr lang="en-GB" sz="2400" b="1" u="sng" dirty="0" err="1"/>
              <a:t>Ω</a:t>
            </a:r>
            <a:r>
              <a:rPr lang="en-GB" sz="2400" b="1" u="sng" dirty="0"/>
              <a:t>)</a:t>
            </a:r>
            <a:r>
              <a:rPr lang="en-GB" sz="2400" dirty="0"/>
              <a:t> represent that </a:t>
            </a:r>
            <a:r>
              <a:rPr lang="en-GB" sz="2400" b="1" dirty="0"/>
              <a:t>Christ is the beginning and the end of all things</a:t>
            </a:r>
            <a:r>
              <a:rPr lang="en-GB" sz="2400" dirty="0"/>
              <a:t>.</a:t>
            </a:r>
            <a:br>
              <a:rPr lang="en-GB" sz="2400" dirty="0"/>
            </a:br>
            <a:r>
              <a:rPr lang="en-GB" sz="2400" b="1" dirty="0"/>
              <a:t>E: - </a:t>
            </a:r>
            <a:r>
              <a:rPr lang="en-GB" sz="2400" u="sng" dirty="0"/>
              <a:t>Alpha is the </a:t>
            </a:r>
            <a:r>
              <a:rPr lang="en-GB" sz="2400" b="1" u="sng" dirty="0"/>
              <a:t>first</a:t>
            </a:r>
            <a:r>
              <a:rPr lang="en-GB" sz="2400" u="sng" dirty="0"/>
              <a:t> letter of the Greek alphabet and Omega is the </a:t>
            </a:r>
            <a:r>
              <a:rPr lang="en-GB" sz="2400" b="1" u="sng" dirty="0"/>
              <a:t>last</a:t>
            </a:r>
            <a:r>
              <a:rPr lang="en-GB" sz="2400" u="sng" dirty="0"/>
              <a:t>.</a:t>
            </a:r>
          </a:p>
          <a:p>
            <a:pPr lvl="0"/>
            <a:r>
              <a:rPr lang="en-GB" sz="2400" dirty="0"/>
              <a:t>     - They show that </a:t>
            </a:r>
            <a:r>
              <a:rPr lang="en-GB" sz="2400" u="sng" dirty="0"/>
              <a:t>Jesus existed </a:t>
            </a:r>
            <a:r>
              <a:rPr lang="en-GB" sz="2400" b="1" u="sng" dirty="0"/>
              <a:t>before creation, is present now and will remain forever</a:t>
            </a:r>
            <a:r>
              <a:rPr lang="en-GB" sz="2400" u="sng" dirty="0"/>
              <a:t>.</a:t>
            </a:r>
            <a:br>
              <a:rPr lang="en-GB" sz="2400" u="sng" dirty="0"/>
            </a:br>
            <a:r>
              <a:rPr lang="en-GB" sz="2400" b="1" dirty="0"/>
              <a:t>E: - </a:t>
            </a:r>
            <a:r>
              <a:rPr lang="en-GB" sz="2400" dirty="0"/>
              <a:t>Reminds Catholics that </a:t>
            </a:r>
            <a:r>
              <a:rPr lang="en-GB" sz="2400" b="1" dirty="0"/>
              <a:t>Christ is eternal</a:t>
            </a:r>
            <a:r>
              <a:rPr lang="en-GB" sz="2400" dirty="0"/>
              <a:t>.</a:t>
            </a:r>
          </a:p>
          <a:p>
            <a:pPr lvl="0"/>
            <a:r>
              <a:rPr lang="en-GB" sz="2400" dirty="0"/>
              <a:t>     - Shows that Jesus has power over </a:t>
            </a:r>
            <a:r>
              <a:rPr lang="en-GB" sz="2400" b="1" dirty="0"/>
              <a:t>life, death and all of history</a:t>
            </a:r>
            <a:r>
              <a:rPr lang="en-GB" sz="2400" dirty="0"/>
              <a:t>. </a:t>
            </a:r>
          </a:p>
          <a:p>
            <a:pPr lvl="0"/>
            <a:endParaRPr lang="en-GB" sz="2400" dirty="0"/>
          </a:p>
          <a:p>
            <a:r>
              <a:rPr lang="en-GB" sz="2400" b="1" dirty="0"/>
              <a:t>P:</a:t>
            </a:r>
            <a:r>
              <a:rPr lang="en-GB" sz="2400" dirty="0"/>
              <a:t> The </a:t>
            </a:r>
            <a:r>
              <a:rPr lang="en-GB" sz="2400" b="1" u="sng" dirty="0"/>
              <a:t>five studs</a:t>
            </a:r>
            <a:r>
              <a:rPr lang="en-GB" sz="2400" u="sng" dirty="0"/>
              <a:t> </a:t>
            </a:r>
            <a:r>
              <a:rPr lang="en-GB" sz="2400" dirty="0"/>
              <a:t>represent the </a:t>
            </a:r>
            <a:r>
              <a:rPr lang="en-GB" sz="2400" b="1" dirty="0"/>
              <a:t>five wounds Jesus received at the Crucifixion</a:t>
            </a:r>
            <a:r>
              <a:rPr lang="en-GB" sz="2400" dirty="0"/>
              <a:t>.</a:t>
            </a:r>
            <a:br>
              <a:rPr lang="en-GB" sz="2400" dirty="0"/>
            </a:br>
            <a:r>
              <a:rPr lang="en-GB" sz="2400" b="1" dirty="0"/>
              <a:t>E: - </a:t>
            </a:r>
            <a:r>
              <a:rPr lang="en-GB" sz="2400" dirty="0"/>
              <a:t>They represent the </a:t>
            </a:r>
            <a:r>
              <a:rPr lang="en-GB" sz="2400" u="sng" dirty="0"/>
              <a:t>wounds in Jesus’ hands, feet and side.</a:t>
            </a:r>
          </a:p>
          <a:p>
            <a:pPr lvl="0"/>
            <a:r>
              <a:rPr lang="en-GB" sz="2400" dirty="0"/>
              <a:t>     - The studs </a:t>
            </a:r>
            <a:r>
              <a:rPr lang="en-GB" sz="2400" u="sng" dirty="0"/>
              <a:t>traditionally contain </a:t>
            </a:r>
            <a:r>
              <a:rPr lang="en-GB" sz="2400" b="1" u="sng" dirty="0"/>
              <a:t>incense</a:t>
            </a:r>
            <a:r>
              <a:rPr lang="en-GB" sz="2400" u="sng" dirty="0"/>
              <a:t>, reminding Catholics of the spices used at Jesus’ burial.</a:t>
            </a:r>
            <a:br>
              <a:rPr lang="en-GB" sz="2400" dirty="0"/>
            </a:br>
            <a:r>
              <a:rPr lang="en-GB" sz="2400" b="1" dirty="0"/>
              <a:t>E: - </a:t>
            </a:r>
            <a:r>
              <a:rPr lang="en-GB" sz="2400" dirty="0"/>
              <a:t>Reminds Catholics of Jesus’ </a:t>
            </a:r>
            <a:r>
              <a:rPr lang="en-GB" sz="2400" b="1" dirty="0"/>
              <a:t>suffering and sacrificial death</a:t>
            </a:r>
            <a:r>
              <a:rPr lang="en-GB" sz="2400" dirty="0"/>
              <a:t>.</a:t>
            </a:r>
          </a:p>
          <a:p>
            <a:pPr lvl="0"/>
            <a:r>
              <a:rPr lang="en-GB" sz="2400" dirty="0"/>
              <a:t>     - The wounds remaining on the risen Christ show that the same Jesus who was crucified </a:t>
            </a:r>
            <a:r>
              <a:rPr lang="en-GB" sz="2400" b="1" dirty="0"/>
              <a:t>rose from the dead</a:t>
            </a:r>
            <a:r>
              <a:rPr lang="en-GB" sz="2400" dirty="0"/>
              <a:t>.</a:t>
            </a:r>
          </a:p>
          <a:p>
            <a:pPr lvl="0"/>
            <a:r>
              <a:rPr lang="en-GB" sz="2400" dirty="0"/>
              <a:t>     - This links the candle directly to the </a:t>
            </a:r>
            <a:r>
              <a:rPr lang="en-GB" sz="2400" b="1" dirty="0"/>
              <a:t>Paschal Mystery — Jesus’ death and resurrection</a:t>
            </a:r>
            <a:r>
              <a:rPr lang="en-GB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4518603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810C6-8776-EDF9-6A8C-3D54D0DEA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A7EB7A2-64BA-B841-5D5E-D13D5263B86C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9) The Paschal candle 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8911123A-BD35-0753-77BD-B55B26CDC7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80DB26-4593-FFA8-0DD6-FB41DE145E58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(c) Explain why the Paschal candle is used in the Easter Vigil and during a Catholic baptism. [8]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E0F568C-1338-A04B-94A0-FBAAB3F2BD12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759448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D7780-DF4C-D537-8569-D7EECD72E1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EBAF892F-2616-45A9-0787-275A16BC3F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52FB9D-CF8D-3BA9-05BE-B078354A345E}"/>
              </a:ext>
            </a:extLst>
          </p:cNvPr>
          <p:cNvSpPr txBox="1"/>
          <p:nvPr/>
        </p:nvSpPr>
        <p:spPr>
          <a:xfrm>
            <a:off x="0" y="76200"/>
            <a:ext cx="121920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P:</a:t>
            </a:r>
            <a:r>
              <a:rPr lang="en-GB" dirty="0"/>
              <a:t> The Paschal candle is used at the </a:t>
            </a:r>
            <a:r>
              <a:rPr lang="en-GB" b="1" dirty="0"/>
              <a:t>Easter Vigil</a:t>
            </a:r>
            <a:r>
              <a:rPr lang="en-GB" dirty="0"/>
              <a:t> because it represents </a:t>
            </a:r>
            <a:r>
              <a:rPr lang="en-GB" b="1" dirty="0"/>
              <a:t>Jesus’ resurrection overcoming sin and death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The </a:t>
            </a:r>
            <a:r>
              <a:rPr lang="en-GB" u="sng" dirty="0"/>
              <a:t>church begins in </a:t>
            </a:r>
            <a:r>
              <a:rPr lang="en-GB" b="1" u="sng" dirty="0"/>
              <a:t>darkness</a:t>
            </a:r>
            <a:r>
              <a:rPr lang="en-GB" u="sng" dirty="0"/>
              <a:t> </a:t>
            </a:r>
            <a:r>
              <a:rPr lang="en-GB" dirty="0"/>
              <a:t>and the </a:t>
            </a:r>
            <a:r>
              <a:rPr lang="en-GB" u="sng" dirty="0"/>
              <a:t>Paschal candle is lit from a new fire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The </a:t>
            </a:r>
            <a:r>
              <a:rPr lang="en-GB" b="1" dirty="0"/>
              <a:t>darkness represents sin and death</a:t>
            </a:r>
            <a:r>
              <a:rPr lang="en-GB" dirty="0"/>
              <a:t>, while the </a:t>
            </a:r>
            <a:r>
              <a:rPr lang="en-GB" b="1" dirty="0"/>
              <a:t>candle represents the risen Christ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It reminds Catholics that Jesus’ resurrection brought </a:t>
            </a:r>
            <a:r>
              <a:rPr lang="en-GB" b="1" dirty="0"/>
              <a:t>hope, salvation and eternal life</a:t>
            </a:r>
            <a:r>
              <a:rPr lang="en-GB" dirty="0"/>
              <a:t>. </a:t>
            </a:r>
          </a:p>
          <a:p>
            <a:endParaRPr lang="en-GB" b="1" dirty="0"/>
          </a:p>
          <a:p>
            <a:r>
              <a:rPr lang="en-GB" b="1" dirty="0"/>
              <a:t>P:</a:t>
            </a:r>
            <a:r>
              <a:rPr lang="en-GB" dirty="0"/>
              <a:t> The Paschal candle is used at the Easter Vigil because Christ’s </a:t>
            </a:r>
            <a:r>
              <a:rPr lang="en-GB" b="1" dirty="0"/>
              <a:t>light is shared with the whole Church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The </a:t>
            </a:r>
            <a:r>
              <a:rPr lang="en-GB" u="sng" dirty="0"/>
              <a:t>priest carries the candle into the dark church and proclaims </a:t>
            </a:r>
            <a:r>
              <a:rPr lang="en-GB" b="1" u="sng" dirty="0"/>
              <a:t>“The light of Christ.”</a:t>
            </a:r>
            <a:endParaRPr lang="en-GB" u="sng" dirty="0"/>
          </a:p>
          <a:p>
            <a:pPr lvl="0"/>
            <a:r>
              <a:rPr lang="en-GB" dirty="0"/>
              <a:t>     - </a:t>
            </a:r>
            <a:r>
              <a:rPr lang="en-GB" u="sng" dirty="0"/>
              <a:t>Members of the congregation light their own candles from the </a:t>
            </a:r>
            <a:r>
              <a:rPr lang="en-GB" b="1" u="sng" dirty="0"/>
              <a:t>Paschal candle</a:t>
            </a:r>
            <a:r>
              <a:rPr lang="en-GB" u="sng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The church gradually fills with light, symbolising Christ’s light </a:t>
            </a:r>
            <a:r>
              <a:rPr lang="en-GB" b="1" dirty="0"/>
              <a:t>spreading through the world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It reminds Catholics that they should </a:t>
            </a:r>
            <a:r>
              <a:rPr lang="en-GB" b="1" dirty="0"/>
              <a:t>share the Good News and live in the light of Christ</a:t>
            </a:r>
            <a:r>
              <a:rPr lang="en-GB" dirty="0"/>
              <a:t>. </a:t>
            </a:r>
          </a:p>
          <a:p>
            <a:endParaRPr lang="en-GB" b="1" dirty="0"/>
          </a:p>
          <a:p>
            <a:r>
              <a:rPr lang="en-GB" b="1" dirty="0"/>
              <a:t>P:</a:t>
            </a:r>
            <a:r>
              <a:rPr lang="en-GB" dirty="0"/>
              <a:t> The Paschal candle is used during </a:t>
            </a:r>
            <a:r>
              <a:rPr lang="en-GB" b="1" dirty="0"/>
              <a:t>Baptism</a:t>
            </a:r>
            <a:r>
              <a:rPr lang="en-GB" dirty="0"/>
              <a:t> because Baptism gives a person </a:t>
            </a:r>
            <a:r>
              <a:rPr lang="en-GB" b="1" dirty="0"/>
              <a:t>new life in Christ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A smaller </a:t>
            </a:r>
            <a:r>
              <a:rPr lang="en-GB" b="1" u="sng" dirty="0"/>
              <a:t>baptismal candle</a:t>
            </a:r>
            <a:r>
              <a:rPr lang="en-GB" u="sng" dirty="0"/>
              <a:t> is lit directly from the Paschal candle.</a:t>
            </a:r>
            <a:br>
              <a:rPr lang="en-GB" u="sng" dirty="0"/>
            </a:br>
            <a:r>
              <a:rPr lang="en-GB" dirty="0"/>
              <a:t>     - It </a:t>
            </a:r>
            <a:r>
              <a:rPr lang="en-GB" u="sng" dirty="0"/>
              <a:t>symbolises receiving the </a:t>
            </a:r>
            <a:r>
              <a:rPr lang="en-GB" b="1" u="sng" dirty="0"/>
              <a:t>light of Christ</a:t>
            </a:r>
            <a:r>
              <a:rPr lang="en-GB" u="sng" dirty="0"/>
              <a:t>.</a:t>
            </a:r>
          </a:p>
          <a:p>
            <a:pPr lvl="0"/>
            <a:r>
              <a:rPr lang="en-GB" dirty="0"/>
              <a:t>     - The </a:t>
            </a:r>
            <a:r>
              <a:rPr lang="en-GB" u="sng" dirty="0"/>
              <a:t>Paschal candle represents the risen Jesus </a:t>
            </a:r>
            <a:r>
              <a:rPr lang="en-GB" dirty="0"/>
              <a:t>and the </a:t>
            </a:r>
            <a:r>
              <a:rPr lang="en-GB" b="1" u="sng" dirty="0"/>
              <a:t>new life</a:t>
            </a:r>
            <a:r>
              <a:rPr lang="en-GB" u="sng" dirty="0"/>
              <a:t> made possible through his resurrection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Baptism joins the person to </a:t>
            </a:r>
            <a:r>
              <a:rPr lang="en-GB" b="1" dirty="0"/>
              <a:t>Christ’s death and resurrection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It shows that the baptised person begins a </a:t>
            </a:r>
            <a:r>
              <a:rPr lang="en-GB" b="1" dirty="0"/>
              <a:t>new life as a Christian</a:t>
            </a:r>
            <a:r>
              <a:rPr lang="en-GB" dirty="0"/>
              <a:t>. </a:t>
            </a:r>
          </a:p>
          <a:p>
            <a:endParaRPr lang="en-GB" b="1" dirty="0"/>
          </a:p>
          <a:p>
            <a:r>
              <a:rPr lang="en-GB" b="1" dirty="0"/>
              <a:t>P:</a:t>
            </a:r>
            <a:r>
              <a:rPr lang="en-GB" dirty="0"/>
              <a:t> The Paschal candle is important because the </a:t>
            </a:r>
            <a:r>
              <a:rPr lang="en-GB" b="1" dirty="0"/>
              <a:t>year written on it shows that Christ’s resurrection is still relevant today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Each new Paschal candle has the </a:t>
            </a:r>
            <a:r>
              <a:rPr lang="en-GB" b="1" dirty="0"/>
              <a:t>current year</a:t>
            </a:r>
            <a:r>
              <a:rPr lang="en-GB" dirty="0"/>
              <a:t> marked on it at the Easter Vigil.</a:t>
            </a:r>
          </a:p>
          <a:p>
            <a:pPr lvl="0"/>
            <a:r>
              <a:rPr lang="en-GB" dirty="0"/>
              <a:t>      - This reminds Catholics that Jesus is present </a:t>
            </a:r>
            <a:r>
              <a:rPr lang="en-GB" b="1" dirty="0"/>
              <a:t>now, as he was in the past and will be in the future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The resurrection is not just an event from the </a:t>
            </a:r>
            <a:r>
              <a:rPr lang="en-GB" b="1" dirty="0"/>
              <a:t>first Easter</a:t>
            </a:r>
            <a:r>
              <a:rPr lang="en-GB" dirty="0"/>
              <a:t>; it continues to give Christians </a:t>
            </a:r>
            <a:r>
              <a:rPr lang="en-GB" b="1" dirty="0"/>
              <a:t>hope of salvation and eternal life today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884574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A0E536-F82A-6728-1D0F-8BA20EE83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FD23557-9199-B230-D92F-0FE2D00A443A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10) Music in the liturgy 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22BBE6BE-5DE7-96DE-9C27-74945DB400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2D172B-34A7-D3A1-16EC-945058826A96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(b) Describe two parts of the Mass that are often sung.  [5]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C802C3D-F379-5B8D-6588-BE6F5C6E7F1D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238837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1C0DA-6F56-0D33-7044-B337D65DDD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924E0E1E-EF90-3D7A-FC92-4B45B08A9F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64633C-8C69-8E87-FC2F-49E930803AF8}"/>
              </a:ext>
            </a:extLst>
          </p:cNvPr>
          <p:cNvSpPr txBox="1"/>
          <p:nvPr/>
        </p:nvSpPr>
        <p:spPr>
          <a:xfrm>
            <a:off x="0" y="-22302"/>
            <a:ext cx="121920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P:</a:t>
            </a:r>
            <a:r>
              <a:rPr lang="en-GB" sz="2800" dirty="0"/>
              <a:t> One part of the Mass that is often sung is the </a:t>
            </a:r>
            <a:r>
              <a:rPr lang="en-GB" sz="2800" b="1" dirty="0"/>
              <a:t>Gospel Acclamation</a:t>
            </a:r>
            <a:r>
              <a:rPr lang="en-GB" sz="2800" dirty="0"/>
              <a:t>.</a:t>
            </a:r>
            <a:br>
              <a:rPr lang="en-GB" sz="2800" dirty="0"/>
            </a:br>
            <a:r>
              <a:rPr lang="en-GB" sz="2800" b="1" dirty="0"/>
              <a:t>E: - </a:t>
            </a:r>
            <a:r>
              <a:rPr lang="en-GB" sz="2800" dirty="0"/>
              <a:t>The congregation usually </a:t>
            </a:r>
            <a:r>
              <a:rPr lang="en-GB" sz="2800" u="sng" dirty="0"/>
              <a:t>sings </a:t>
            </a:r>
            <a:r>
              <a:rPr lang="en-GB" sz="2800" b="1" u="sng" dirty="0"/>
              <a:t>“Alleluia”</a:t>
            </a:r>
            <a:r>
              <a:rPr lang="en-GB" sz="2800" u="sng" dirty="0"/>
              <a:t> before the Gospel is read.</a:t>
            </a:r>
          </a:p>
          <a:p>
            <a:r>
              <a:rPr lang="en-GB" sz="2800" b="1" dirty="0"/>
              <a:t>E:  - This welcomes the words and teaching of Jesus in the Gospel.</a:t>
            </a:r>
            <a:endParaRPr lang="en-GB" sz="2800" dirty="0"/>
          </a:p>
          <a:p>
            <a:pPr lvl="0"/>
            <a:r>
              <a:rPr lang="en-GB" sz="2800" dirty="0"/>
              <a:t>      - Singing it expresses </a:t>
            </a:r>
            <a:r>
              <a:rPr lang="en-GB" sz="2800" b="1" dirty="0"/>
              <a:t>praise and joy</a:t>
            </a:r>
            <a:r>
              <a:rPr lang="en-GB" sz="2800" dirty="0"/>
              <a:t>.</a:t>
            </a:r>
          </a:p>
          <a:p>
            <a:pPr lvl="0"/>
            <a:r>
              <a:rPr lang="en-GB" sz="2800" dirty="0"/>
              <a:t>      - It prepares Catholics to listen carefully to </a:t>
            </a:r>
            <a:r>
              <a:rPr lang="en-GB" sz="2800" b="1" dirty="0"/>
              <a:t>Christ’s teaching</a:t>
            </a:r>
            <a:r>
              <a:rPr lang="en-GB" sz="2800" dirty="0"/>
              <a:t>. </a:t>
            </a:r>
          </a:p>
          <a:p>
            <a:pPr lvl="0"/>
            <a:endParaRPr lang="en-GB" sz="2800" dirty="0"/>
          </a:p>
          <a:p>
            <a:r>
              <a:rPr lang="en-GB" sz="2800" b="1" dirty="0"/>
              <a:t>P:</a:t>
            </a:r>
            <a:r>
              <a:rPr lang="en-GB" sz="2800" dirty="0"/>
              <a:t> Another part often sung is the </a:t>
            </a:r>
            <a:r>
              <a:rPr lang="en-GB" sz="2800" b="1" dirty="0"/>
              <a:t>responses during the Eucharistic Prayer</a:t>
            </a:r>
            <a:r>
              <a:rPr lang="en-GB" sz="2800" dirty="0"/>
              <a:t>.</a:t>
            </a:r>
            <a:br>
              <a:rPr lang="en-GB" sz="2800" dirty="0"/>
            </a:br>
            <a:r>
              <a:rPr lang="en-GB" sz="2800" b="1" dirty="0"/>
              <a:t>E: - </a:t>
            </a:r>
            <a:r>
              <a:rPr lang="en-GB" sz="2800" dirty="0"/>
              <a:t>These include the </a:t>
            </a:r>
            <a:r>
              <a:rPr lang="en-GB" sz="2800" u="sng" dirty="0"/>
              <a:t>the </a:t>
            </a:r>
            <a:r>
              <a:rPr lang="en-GB" sz="2800" b="1" u="sng" dirty="0"/>
              <a:t>Mystery of Faith</a:t>
            </a:r>
            <a:r>
              <a:rPr lang="en-GB" sz="2800" u="sng" dirty="0"/>
              <a:t> and the </a:t>
            </a:r>
            <a:r>
              <a:rPr lang="en-GB" sz="2800" b="1" u="sng" dirty="0"/>
              <a:t>Great Amen</a:t>
            </a:r>
            <a:r>
              <a:rPr lang="en-GB" sz="2800" u="sng" dirty="0"/>
              <a:t>.</a:t>
            </a:r>
          </a:p>
          <a:p>
            <a:pPr lvl="0"/>
            <a:r>
              <a:rPr lang="en-GB" sz="2800" dirty="0"/>
              <a:t>      - The </a:t>
            </a:r>
            <a:r>
              <a:rPr lang="en-GB" sz="2800" i="1" u="sng" dirty="0"/>
              <a:t>Mystery of Faith</a:t>
            </a:r>
            <a:r>
              <a:rPr lang="en-GB" sz="2800" dirty="0"/>
              <a:t>: </a:t>
            </a:r>
            <a:r>
              <a:rPr lang="en-GB" sz="2800" b="1" dirty="0"/>
              <a:t>“</a:t>
            </a:r>
            <a:r>
              <a:rPr lang="en-GB" sz="2800" b="1" u="sng" dirty="0"/>
              <a:t>We proclaim your Death… and profess your Resurrection</a:t>
            </a:r>
            <a:r>
              <a:rPr lang="en-GB" sz="2800" b="1" dirty="0"/>
              <a:t>.”</a:t>
            </a:r>
            <a:br>
              <a:rPr lang="en-GB" sz="2800" dirty="0"/>
            </a:br>
            <a:r>
              <a:rPr lang="en-GB" sz="2800" b="1" dirty="0"/>
              <a:t>E: - </a:t>
            </a:r>
            <a:r>
              <a:rPr lang="en-GB" sz="2800" dirty="0"/>
              <a:t>These responses allow the congregation to </a:t>
            </a:r>
            <a:r>
              <a:rPr lang="en-GB" sz="2800" b="1" dirty="0"/>
              <a:t>join actively in the Mass</a:t>
            </a:r>
            <a:r>
              <a:rPr lang="en-GB" sz="2800" dirty="0"/>
              <a:t>.</a:t>
            </a:r>
          </a:p>
          <a:p>
            <a:pPr lvl="0"/>
            <a:r>
              <a:rPr lang="en-GB" sz="2800" dirty="0"/>
              <a:t>     - They </a:t>
            </a:r>
            <a:r>
              <a:rPr lang="en-GB" sz="2800" b="1" dirty="0"/>
              <a:t>express shared Catholic beliefs about Jesus’ death, resurrection and salvation</a:t>
            </a:r>
            <a:r>
              <a:rPr lang="en-GB" sz="2800" dirty="0"/>
              <a:t>.</a:t>
            </a:r>
          </a:p>
          <a:p>
            <a:pPr lvl="0"/>
            <a:r>
              <a:rPr lang="en-GB" sz="2800" dirty="0"/>
              <a:t>     - The </a:t>
            </a:r>
            <a:r>
              <a:rPr lang="en-GB" sz="2800" b="1" dirty="0"/>
              <a:t>Great Amen</a:t>
            </a:r>
            <a:r>
              <a:rPr lang="en-GB" sz="2800" dirty="0"/>
              <a:t> shows that the congregation </a:t>
            </a:r>
            <a:r>
              <a:rPr lang="en-GB" sz="2800" b="1" dirty="0"/>
              <a:t>agrees with and accepts the Eucharistic Prayer. </a:t>
            </a:r>
          </a:p>
        </p:txBody>
      </p:sp>
    </p:spTree>
    <p:extLst>
      <p:ext uri="{BB962C8B-B14F-4D97-AF65-F5344CB8AC3E}">
        <p14:creationId xmlns:p14="http://schemas.microsoft.com/office/powerpoint/2010/main" val="42410232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43F6AC-615F-7D74-8909-D2C9BDC03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CB1158E-486A-38E5-5FD4-9B26FD74C853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10) Music in the liturgy 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7E076F11-1B46-87C4-249D-688D82B5FE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C35CC3-83F1-27E2-2F16-CB2DC10F5717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(c) Explain the important of music in the Mass.  [8]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7722062-55AF-11E1-145A-4A0014E49690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331026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ACA08-BF1F-198B-0B89-E83C3A0EF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0A564A05-BE66-D910-D5D3-373FA9F74E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D43CE4-63C2-B169-FDE9-2A6CBB13D342}"/>
              </a:ext>
            </a:extLst>
          </p:cNvPr>
          <p:cNvSpPr txBox="1"/>
          <p:nvPr/>
        </p:nvSpPr>
        <p:spPr>
          <a:xfrm>
            <a:off x="0" y="0"/>
            <a:ext cx="12192000" cy="6817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b="1" dirty="0"/>
              <a:t>P:</a:t>
            </a:r>
            <a:r>
              <a:rPr lang="en-GB" sz="1900" dirty="0"/>
              <a:t> Music is important because it helps Catholics </a:t>
            </a:r>
            <a:r>
              <a:rPr lang="en-GB" sz="1900" b="1" dirty="0"/>
              <a:t>pray and worship God more deeply</a:t>
            </a:r>
            <a:r>
              <a:rPr lang="en-GB" sz="1900" dirty="0"/>
              <a:t>.</a:t>
            </a:r>
            <a:br>
              <a:rPr lang="en-GB" sz="1900" dirty="0"/>
            </a:br>
            <a:r>
              <a:rPr lang="en-GB" sz="1900" b="1" dirty="0"/>
              <a:t>E:</a:t>
            </a:r>
            <a:r>
              <a:rPr lang="en-GB" sz="1900" dirty="0"/>
              <a:t> - </a:t>
            </a:r>
            <a:r>
              <a:rPr lang="en-GB" sz="1900" b="1" u="sng" dirty="0"/>
              <a:t>St Augustine:</a:t>
            </a:r>
            <a:r>
              <a:rPr lang="en-GB" sz="1900" u="sng" dirty="0"/>
              <a:t> </a:t>
            </a:r>
            <a:r>
              <a:rPr lang="en-GB" sz="1900" b="1" u="sng" dirty="0"/>
              <a:t>“Those who sing pray twice.”</a:t>
            </a:r>
            <a:endParaRPr lang="en-GB" sz="1900" u="sng" dirty="0"/>
          </a:p>
          <a:p>
            <a:pPr lvl="0"/>
            <a:r>
              <a:rPr lang="en-GB" sz="1900" dirty="0"/>
              <a:t>    - Catholics sing prayers such as the </a:t>
            </a:r>
            <a:r>
              <a:rPr lang="en-GB" sz="1900" b="1" u="sng" dirty="0"/>
              <a:t>Gloria</a:t>
            </a:r>
            <a:r>
              <a:rPr lang="en-GB" sz="1900" u="sng" dirty="0"/>
              <a:t> and the </a:t>
            </a:r>
            <a:r>
              <a:rPr lang="en-GB" sz="1900" b="1" u="sng" dirty="0"/>
              <a:t>Sanctus (“Holy, Holy, Holy</a:t>
            </a:r>
            <a:r>
              <a:rPr lang="en-GB" sz="1900" b="1" dirty="0"/>
              <a:t>”)</a:t>
            </a:r>
            <a:r>
              <a:rPr lang="en-GB" sz="1900" dirty="0"/>
              <a:t>.</a:t>
            </a:r>
            <a:br>
              <a:rPr lang="en-GB" sz="1900" dirty="0"/>
            </a:br>
            <a:r>
              <a:rPr lang="en-GB" sz="1900" b="1" dirty="0"/>
              <a:t>E: - </a:t>
            </a:r>
            <a:r>
              <a:rPr lang="en-GB" sz="1900" dirty="0"/>
              <a:t>Singing can help Catholics express </a:t>
            </a:r>
            <a:r>
              <a:rPr lang="en-GB" sz="1900" b="1" dirty="0"/>
              <a:t>praise, joy and thanksgiving</a:t>
            </a:r>
            <a:r>
              <a:rPr lang="en-GB" sz="1900" dirty="0"/>
              <a:t> more strongly than spoken words alone.</a:t>
            </a:r>
          </a:p>
          <a:p>
            <a:pPr lvl="0"/>
            <a:r>
              <a:rPr lang="en-GB" sz="1900" dirty="0"/>
              <a:t>     - It helps worshippers focus their </a:t>
            </a:r>
            <a:r>
              <a:rPr lang="en-GB" sz="1900" b="1" dirty="0"/>
              <a:t>minds and hearts on God</a:t>
            </a:r>
            <a:r>
              <a:rPr lang="en-GB" sz="1900" dirty="0"/>
              <a:t>.</a:t>
            </a:r>
          </a:p>
          <a:p>
            <a:pPr lvl="0"/>
            <a:endParaRPr lang="en-GB" sz="1900" dirty="0"/>
          </a:p>
          <a:p>
            <a:r>
              <a:rPr lang="en-GB" sz="1900" b="1" dirty="0"/>
              <a:t>P:</a:t>
            </a:r>
            <a:r>
              <a:rPr lang="en-GB" sz="1900" dirty="0"/>
              <a:t> Music is important because it </a:t>
            </a:r>
            <a:r>
              <a:rPr lang="en-GB" sz="1900" b="1" dirty="0"/>
              <a:t>unites the congregation in worship</a:t>
            </a:r>
            <a:r>
              <a:rPr lang="en-GB" sz="1900" dirty="0"/>
              <a:t>.</a:t>
            </a:r>
            <a:br>
              <a:rPr lang="en-GB" sz="1900" dirty="0"/>
            </a:br>
            <a:r>
              <a:rPr lang="en-GB" sz="1900" b="1" dirty="0"/>
              <a:t>E: - </a:t>
            </a:r>
            <a:r>
              <a:rPr lang="en-GB" sz="1900" dirty="0"/>
              <a:t>A </a:t>
            </a:r>
            <a:r>
              <a:rPr lang="en-GB" sz="1900" b="1" u="sng" dirty="0"/>
              <a:t>Starting hymn</a:t>
            </a:r>
            <a:r>
              <a:rPr lang="en-GB" sz="1900" u="sng" dirty="0"/>
              <a:t> </a:t>
            </a:r>
            <a:r>
              <a:rPr lang="en-GB" sz="1900" dirty="0"/>
              <a:t>is often sung as the congregation </a:t>
            </a:r>
            <a:r>
              <a:rPr lang="en-GB" sz="1900" u="sng" dirty="0"/>
              <a:t>comes together at the beginning of Mass</a:t>
            </a:r>
            <a:r>
              <a:rPr lang="en-GB" sz="1900" dirty="0"/>
              <a:t>.</a:t>
            </a:r>
            <a:br>
              <a:rPr lang="en-GB" sz="1900" dirty="0"/>
            </a:br>
            <a:r>
              <a:rPr lang="en-GB" sz="1900" b="1" dirty="0"/>
              <a:t>E: - </a:t>
            </a:r>
            <a:r>
              <a:rPr lang="en-GB" sz="1900" dirty="0"/>
              <a:t>Singing together expresses a </a:t>
            </a:r>
            <a:r>
              <a:rPr lang="en-GB" sz="1900" b="1" dirty="0"/>
              <a:t>shared Catholic faith</a:t>
            </a:r>
            <a:r>
              <a:rPr lang="en-GB" sz="1900" dirty="0"/>
              <a:t>.</a:t>
            </a:r>
          </a:p>
          <a:p>
            <a:pPr lvl="0"/>
            <a:r>
              <a:rPr lang="en-GB" sz="1900" dirty="0"/>
              <a:t>     - It helps the congregation participate rather than simply watching the priest.</a:t>
            </a:r>
          </a:p>
          <a:p>
            <a:pPr lvl="0"/>
            <a:endParaRPr lang="en-GB" sz="1900" dirty="0"/>
          </a:p>
          <a:p>
            <a:r>
              <a:rPr lang="en-GB" sz="1900" b="1" dirty="0"/>
              <a:t>P:</a:t>
            </a:r>
            <a:r>
              <a:rPr lang="en-GB" sz="1900" dirty="0"/>
              <a:t> Music is important because it helps Catholics </a:t>
            </a:r>
            <a:r>
              <a:rPr lang="en-GB" sz="1900" b="1" dirty="0"/>
              <a:t>remember and understand their beliefs</a:t>
            </a:r>
            <a:r>
              <a:rPr lang="en-GB" sz="1900" dirty="0"/>
              <a:t>.</a:t>
            </a:r>
            <a:br>
              <a:rPr lang="en-GB" sz="1900" dirty="0"/>
            </a:br>
            <a:r>
              <a:rPr lang="en-GB" sz="1900" b="1" dirty="0"/>
              <a:t>E: - </a:t>
            </a:r>
            <a:r>
              <a:rPr lang="en-GB" sz="1900" dirty="0"/>
              <a:t>During the </a:t>
            </a:r>
            <a:r>
              <a:rPr lang="en-GB" sz="1900" b="1" u="sng" dirty="0"/>
              <a:t>Mystery of Faith</a:t>
            </a:r>
            <a:r>
              <a:rPr lang="en-GB" sz="1900" u="sng" dirty="0"/>
              <a:t>,</a:t>
            </a:r>
            <a:r>
              <a:rPr lang="en-GB" sz="1900" dirty="0"/>
              <a:t> Catholics may sing: </a:t>
            </a:r>
            <a:r>
              <a:rPr lang="en-GB" sz="1900" b="1" u="sng" dirty="0"/>
              <a:t>“We proclaim your Death… and profess your Resurrection.”</a:t>
            </a:r>
            <a:br>
              <a:rPr lang="en-GB" sz="1900" dirty="0"/>
            </a:br>
            <a:r>
              <a:rPr lang="en-GB" sz="1900" b="1" dirty="0"/>
              <a:t>E: - </a:t>
            </a:r>
            <a:r>
              <a:rPr lang="en-GB" sz="1900" dirty="0"/>
              <a:t>Important beliefs about </a:t>
            </a:r>
            <a:r>
              <a:rPr lang="en-GB" sz="1900" b="1" dirty="0"/>
              <a:t>Jesus’ death, resurrection and salvation</a:t>
            </a:r>
            <a:r>
              <a:rPr lang="en-GB" sz="1900" dirty="0"/>
              <a:t> are repeated through music.</a:t>
            </a:r>
          </a:p>
          <a:p>
            <a:pPr lvl="0"/>
            <a:r>
              <a:rPr lang="en-GB" sz="1900" dirty="0"/>
              <a:t>     - This makes Catholic beliefs easier to </a:t>
            </a:r>
            <a:r>
              <a:rPr lang="en-GB" sz="1900" b="1" dirty="0"/>
              <a:t>learn and remember</a:t>
            </a:r>
            <a:r>
              <a:rPr lang="en-GB" sz="1900" dirty="0"/>
              <a:t>.</a:t>
            </a:r>
          </a:p>
          <a:p>
            <a:endParaRPr lang="en-GB" sz="1900" b="1" dirty="0"/>
          </a:p>
          <a:p>
            <a:r>
              <a:rPr lang="en-GB" sz="1900" b="1" dirty="0"/>
              <a:t>P:</a:t>
            </a:r>
            <a:r>
              <a:rPr lang="en-GB" sz="1900" dirty="0"/>
              <a:t> Music is important because it can help Catholics feel </a:t>
            </a:r>
            <a:r>
              <a:rPr lang="en-GB" sz="1900" b="1" dirty="0"/>
              <a:t>closer to God and experience the sacredness of the Mass</a:t>
            </a:r>
            <a:r>
              <a:rPr lang="en-GB" sz="1900" dirty="0"/>
              <a:t>.</a:t>
            </a:r>
            <a:br>
              <a:rPr lang="en-GB" sz="1900" dirty="0"/>
            </a:br>
            <a:r>
              <a:rPr lang="en-GB" sz="1900" b="1" dirty="0"/>
              <a:t>E: - </a:t>
            </a:r>
            <a:r>
              <a:rPr lang="en-GB" sz="1900" dirty="0"/>
              <a:t>The </a:t>
            </a:r>
            <a:r>
              <a:rPr lang="en-GB" sz="1900" b="1" u="sng" dirty="0"/>
              <a:t>Psalm</a:t>
            </a:r>
            <a:r>
              <a:rPr lang="en-GB" sz="1900" u="sng" dirty="0"/>
              <a:t> is often sung during the </a:t>
            </a:r>
            <a:r>
              <a:rPr lang="en-GB" sz="1900" b="1" u="sng" dirty="0"/>
              <a:t>Liturgy of the Word</a:t>
            </a:r>
            <a:r>
              <a:rPr lang="en-GB" sz="1900" dirty="0"/>
              <a:t>, </a:t>
            </a:r>
            <a:r>
              <a:rPr lang="en-GB" sz="1900" b="1" u="sng" dirty="0"/>
              <a:t>turning Scripture into prayer.</a:t>
            </a:r>
          </a:p>
          <a:p>
            <a:pPr lvl="0"/>
            <a:r>
              <a:rPr lang="en-GB" sz="1900" b="1" dirty="0"/>
              <a:t>     - </a:t>
            </a:r>
            <a:r>
              <a:rPr lang="en-GB" sz="1900" b="1" u="sng" dirty="0"/>
              <a:t>Gregorian chant</a:t>
            </a:r>
            <a:r>
              <a:rPr lang="en-GB" sz="1900" u="sng" dirty="0"/>
              <a:t> developed from monks and nuns singing the Psalms and is still used today.</a:t>
            </a:r>
            <a:br>
              <a:rPr lang="en-GB" sz="1900" u="sng" dirty="0"/>
            </a:br>
            <a:r>
              <a:rPr lang="en-GB" sz="1900" b="1" dirty="0"/>
              <a:t>E: - </a:t>
            </a:r>
            <a:r>
              <a:rPr lang="en-GB" sz="1900" dirty="0"/>
              <a:t>Sacred music makes Mass feel </a:t>
            </a:r>
            <a:r>
              <a:rPr lang="en-GB" sz="1900" b="1" dirty="0"/>
              <a:t>different from ordinary everyday life</a:t>
            </a:r>
            <a:r>
              <a:rPr lang="en-GB" sz="1900" dirty="0"/>
              <a:t>.</a:t>
            </a:r>
          </a:p>
          <a:p>
            <a:pPr lvl="0"/>
            <a:r>
              <a:rPr lang="en-GB" sz="1900" dirty="0"/>
              <a:t>     - It can create a sense of </a:t>
            </a:r>
            <a:r>
              <a:rPr lang="en-GB" sz="1900" b="1" dirty="0"/>
              <a:t>awe, peace and closeness to God</a:t>
            </a:r>
            <a:r>
              <a:rPr lang="en-GB" sz="1900" dirty="0"/>
              <a:t>.</a:t>
            </a:r>
          </a:p>
          <a:p>
            <a:pPr lvl="0"/>
            <a:r>
              <a:rPr lang="en-GB" sz="1900" dirty="0"/>
              <a:t>     - This can help Catholics reflect more deeply on </a:t>
            </a:r>
            <a:r>
              <a:rPr lang="en-GB" sz="1900" b="1" dirty="0"/>
              <a:t>heavenly things</a:t>
            </a:r>
            <a:r>
              <a:rPr lang="en-GB" sz="19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97843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61048-C108-EEE9-E98F-A4BFBC7D1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CD39061-A8F6-9212-FCCB-42DAD1E69BAE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10) Music in the liturgy 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2F74AD54-B18C-A10F-15A4-75611503C9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86EF9B-9CF9-475C-6A50-4D4D82CABCD4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(c) Explain how Faure's Requiem reflects Catholic ideas about life after death. [8]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78C4DCA-E20F-544F-E9F6-6083E015F88D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986866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5BD20-4B94-387A-753F-2695A3698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109A8131-EA5B-1EF0-3186-618AE3D965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E182F2-0566-E57B-9224-2C18ACD5C174}"/>
              </a:ext>
            </a:extLst>
          </p:cNvPr>
          <p:cNvSpPr txBox="1"/>
          <p:nvPr/>
        </p:nvSpPr>
        <p:spPr>
          <a:xfrm>
            <a:off x="0" y="76200"/>
            <a:ext cx="12192000" cy="6817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b="1" dirty="0"/>
              <a:t>Def:</a:t>
            </a:r>
            <a:r>
              <a:rPr lang="en-GB" sz="1900" dirty="0"/>
              <a:t> A </a:t>
            </a:r>
            <a:r>
              <a:rPr lang="en-GB" sz="1900" b="1" dirty="0"/>
              <a:t>Requiem</a:t>
            </a:r>
            <a:r>
              <a:rPr lang="en-GB" sz="1900" dirty="0"/>
              <a:t> is music written for a funeral; the word comes from the Latin for </a:t>
            </a:r>
            <a:r>
              <a:rPr lang="en-GB" sz="1900" b="1" dirty="0"/>
              <a:t>“rest.”</a:t>
            </a:r>
            <a:endParaRPr lang="en-GB" sz="1900" dirty="0"/>
          </a:p>
          <a:p>
            <a:r>
              <a:rPr lang="en-GB" sz="1900" b="1" dirty="0"/>
              <a:t>P:</a:t>
            </a:r>
            <a:r>
              <a:rPr lang="en-GB" sz="1900" dirty="0"/>
              <a:t> Fauré’s Requiem reflects the Catholic belief that after death people can experience </a:t>
            </a:r>
            <a:r>
              <a:rPr lang="en-GB" sz="1900" b="1" dirty="0"/>
              <a:t>eternal rest with God</a:t>
            </a:r>
            <a:r>
              <a:rPr lang="en-GB" sz="1900" dirty="0"/>
              <a:t>.</a:t>
            </a:r>
            <a:br>
              <a:rPr lang="en-GB" sz="1900" dirty="0"/>
            </a:br>
            <a:r>
              <a:rPr lang="en-GB" sz="1900" b="1" dirty="0"/>
              <a:t>E: - </a:t>
            </a:r>
            <a:r>
              <a:rPr lang="en-GB" sz="1900" dirty="0"/>
              <a:t>Fauré said his Requiem was dominated by </a:t>
            </a:r>
            <a:r>
              <a:rPr lang="en-GB" sz="1900" b="1" u="sng" dirty="0"/>
              <a:t>“faith in eternal rest.”</a:t>
            </a:r>
            <a:br>
              <a:rPr lang="en-GB" sz="1900" dirty="0"/>
            </a:br>
            <a:r>
              <a:rPr lang="en-GB" sz="1900" b="1" dirty="0"/>
              <a:t>E: - </a:t>
            </a:r>
            <a:r>
              <a:rPr lang="en-GB" sz="1900" dirty="0"/>
              <a:t>Catholics believe death is </a:t>
            </a:r>
            <a:r>
              <a:rPr lang="en-GB" sz="1900" b="1" dirty="0"/>
              <a:t>not the end of existence</a:t>
            </a:r>
            <a:r>
              <a:rPr lang="en-GB" sz="1900" dirty="0"/>
              <a:t>.</a:t>
            </a:r>
          </a:p>
          <a:p>
            <a:pPr lvl="0"/>
            <a:r>
              <a:rPr lang="en-GB" sz="1900" dirty="0"/>
              <a:t>      - They hope that the deceased will leave behind the suffering of earthly life and experience</a:t>
            </a:r>
            <a:r>
              <a:rPr lang="en-GB" sz="1900" b="1" dirty="0"/>
              <a:t> eternal peace with God</a:t>
            </a:r>
            <a:r>
              <a:rPr lang="en-GB" sz="1900" dirty="0"/>
              <a:t>. </a:t>
            </a:r>
          </a:p>
          <a:p>
            <a:endParaRPr lang="en-GB" sz="1900" b="1" dirty="0"/>
          </a:p>
          <a:p>
            <a:r>
              <a:rPr lang="en-GB" sz="1900" b="1" dirty="0"/>
              <a:t>P:</a:t>
            </a:r>
            <a:r>
              <a:rPr lang="en-GB" sz="1900" dirty="0"/>
              <a:t> Fauré’s Requiem reflects the Catholic belief that Christians should face death with </a:t>
            </a:r>
            <a:r>
              <a:rPr lang="en-GB" sz="1900" b="1" dirty="0"/>
              <a:t>hope rather than fear</a:t>
            </a:r>
            <a:r>
              <a:rPr lang="en-GB" sz="1900" dirty="0"/>
              <a:t>.</a:t>
            </a:r>
            <a:br>
              <a:rPr lang="en-GB" sz="1900" dirty="0"/>
            </a:br>
            <a:r>
              <a:rPr lang="en-GB" sz="1900" b="1" dirty="0"/>
              <a:t>E: - </a:t>
            </a:r>
            <a:r>
              <a:rPr lang="en-GB" sz="1900" dirty="0"/>
              <a:t>Fauré song is </a:t>
            </a:r>
            <a:r>
              <a:rPr lang="en-GB" sz="1900" u="sng" dirty="0"/>
              <a:t>gentle music </a:t>
            </a:r>
            <a:r>
              <a:rPr lang="en-GB" sz="1900" dirty="0"/>
              <a:t>and has been described as a </a:t>
            </a:r>
            <a:r>
              <a:rPr lang="en-GB" sz="1900" b="1" u="sng" dirty="0"/>
              <a:t>“lullaby of death.”</a:t>
            </a:r>
            <a:br>
              <a:rPr lang="en-GB" sz="1900" dirty="0"/>
            </a:br>
            <a:r>
              <a:rPr lang="en-GB" sz="1900" b="1" dirty="0"/>
              <a:t>E: - </a:t>
            </a:r>
            <a:r>
              <a:rPr lang="en-GB" sz="1900" dirty="0"/>
              <a:t>The calm music presents death as a hopeful rather than something terrifying.</a:t>
            </a:r>
          </a:p>
          <a:p>
            <a:pPr lvl="0"/>
            <a:r>
              <a:rPr lang="en-GB" sz="1900" dirty="0"/>
              <a:t>     - This reflects </a:t>
            </a:r>
            <a:r>
              <a:rPr lang="en-GB" sz="1900" i="1" u="sng" dirty="0"/>
              <a:t>St Paul’s confidence: </a:t>
            </a:r>
            <a:r>
              <a:rPr lang="en-GB" sz="1900" b="1" i="1" u="sng" dirty="0"/>
              <a:t>“Where, O death, is your sting?”</a:t>
            </a:r>
            <a:endParaRPr lang="en-GB" sz="1900" i="1" u="sng" dirty="0"/>
          </a:p>
          <a:p>
            <a:pPr lvl="0"/>
            <a:r>
              <a:rPr lang="en-GB" sz="1900" dirty="0"/>
              <a:t>     - Catholics believe Jesus’ resurrection means </a:t>
            </a:r>
            <a:r>
              <a:rPr lang="en-GB" sz="1900" b="1" dirty="0"/>
              <a:t>death has been defeated</a:t>
            </a:r>
            <a:r>
              <a:rPr lang="en-GB" sz="1900" dirty="0"/>
              <a:t>. </a:t>
            </a:r>
          </a:p>
          <a:p>
            <a:pPr lvl="0"/>
            <a:endParaRPr lang="en-GB" sz="1900" dirty="0"/>
          </a:p>
          <a:p>
            <a:r>
              <a:rPr lang="en-GB" sz="1900" b="1" dirty="0"/>
              <a:t>P:</a:t>
            </a:r>
            <a:r>
              <a:rPr lang="en-GB" sz="1900" dirty="0"/>
              <a:t> Fauré’s Requiem reflects Catholic belief in </a:t>
            </a:r>
            <a:r>
              <a:rPr lang="en-GB" sz="1900" b="1" dirty="0"/>
              <a:t>heaven and paradise</a:t>
            </a:r>
            <a:r>
              <a:rPr lang="en-GB" sz="1900" dirty="0"/>
              <a:t>.</a:t>
            </a:r>
            <a:br>
              <a:rPr lang="en-GB" sz="1900" dirty="0"/>
            </a:br>
            <a:r>
              <a:rPr lang="en-GB" sz="1900" b="1" dirty="0"/>
              <a:t>E: - </a:t>
            </a:r>
            <a:r>
              <a:rPr lang="en-GB" sz="1900" dirty="0"/>
              <a:t>Fauré uses </a:t>
            </a:r>
            <a:r>
              <a:rPr lang="en-GB" sz="1900" b="1" u="sng" dirty="0"/>
              <a:t>harps</a:t>
            </a:r>
            <a:r>
              <a:rPr lang="en-GB" sz="1900" u="sng" dirty="0"/>
              <a:t>, </a:t>
            </a:r>
            <a:r>
              <a:rPr lang="en-GB" sz="1900" b="1" u="sng" dirty="0"/>
              <a:t>violins</a:t>
            </a:r>
            <a:r>
              <a:rPr lang="en-GB" sz="1900" u="sng" dirty="0"/>
              <a:t> and high </a:t>
            </a:r>
            <a:r>
              <a:rPr lang="en-GB" sz="1900" b="1" u="sng" dirty="0"/>
              <a:t>angelic</a:t>
            </a:r>
            <a:r>
              <a:rPr lang="en-GB" sz="1900" u="sng" dirty="0"/>
              <a:t> soprano </a:t>
            </a:r>
            <a:r>
              <a:rPr lang="en-GB" sz="1900" b="1" u="sng" dirty="0"/>
              <a:t>voices</a:t>
            </a:r>
            <a:r>
              <a:rPr lang="en-GB" sz="1900" u="sng" dirty="0"/>
              <a:t>. </a:t>
            </a:r>
            <a:br>
              <a:rPr lang="en-GB" sz="1900" dirty="0"/>
            </a:br>
            <a:r>
              <a:rPr lang="en-GB" sz="1900" b="1" dirty="0"/>
              <a:t>E: - </a:t>
            </a:r>
            <a:r>
              <a:rPr lang="en-GB" sz="1900" dirty="0"/>
              <a:t>The heavenly sound represents the hope that the deceased has entered </a:t>
            </a:r>
            <a:r>
              <a:rPr lang="en-GB" sz="1900" b="1" dirty="0"/>
              <a:t>God’s presence</a:t>
            </a:r>
            <a:r>
              <a:rPr lang="en-GB" sz="1900" dirty="0"/>
              <a:t>.</a:t>
            </a:r>
          </a:p>
          <a:p>
            <a:pPr lvl="0"/>
            <a:r>
              <a:rPr lang="en-GB" sz="1900" dirty="0"/>
              <a:t>     - It reflects the Catholic belief that heaven is a place/state of </a:t>
            </a:r>
            <a:r>
              <a:rPr lang="en-GB" sz="1900" b="1" dirty="0"/>
              <a:t>peace, happiness and union with God</a:t>
            </a:r>
            <a:r>
              <a:rPr lang="en-GB" sz="1900" dirty="0"/>
              <a:t>. </a:t>
            </a:r>
          </a:p>
          <a:p>
            <a:pPr lvl="0"/>
            <a:endParaRPr lang="en-GB" sz="1900" dirty="0"/>
          </a:p>
          <a:p>
            <a:r>
              <a:rPr lang="en-GB" sz="1900" b="1" dirty="0"/>
              <a:t>P:</a:t>
            </a:r>
            <a:r>
              <a:rPr lang="en-GB" sz="1900" dirty="0"/>
              <a:t> Fauré’s Requiem reflects the Catholic belief that Christians should </a:t>
            </a:r>
            <a:r>
              <a:rPr lang="en-GB" sz="1900" b="1" dirty="0"/>
              <a:t>pray for the dead</a:t>
            </a:r>
            <a:r>
              <a:rPr lang="en-GB" sz="1900" dirty="0"/>
              <a:t>.</a:t>
            </a:r>
            <a:br>
              <a:rPr lang="en-GB" sz="1900" dirty="0"/>
            </a:br>
            <a:r>
              <a:rPr lang="en-GB" sz="1900" b="1" dirty="0"/>
              <a:t>E: </a:t>
            </a:r>
            <a:r>
              <a:rPr lang="en-GB" sz="1900" dirty="0"/>
              <a:t>Fauré’s wrote it as a </a:t>
            </a:r>
            <a:r>
              <a:rPr lang="en-GB" sz="1900" b="1" dirty="0"/>
              <a:t>prayers</a:t>
            </a:r>
            <a:r>
              <a:rPr lang="en-GB" sz="1900" dirty="0"/>
              <a:t> asking God for </a:t>
            </a:r>
            <a:r>
              <a:rPr lang="en-GB" sz="1900" b="1" dirty="0"/>
              <a:t>mercy and eternal life</a:t>
            </a:r>
            <a:r>
              <a:rPr lang="en-GB" sz="1900" dirty="0"/>
              <a:t> for those who have died. </a:t>
            </a:r>
          </a:p>
          <a:p>
            <a:r>
              <a:rPr lang="en-GB" sz="1900" b="1" dirty="0"/>
              <a:t>E: - </a:t>
            </a:r>
            <a:r>
              <a:rPr lang="en-GB" sz="1900" dirty="0"/>
              <a:t>Catholics pray that God will </a:t>
            </a:r>
            <a:r>
              <a:rPr lang="en-GB" sz="1900" b="1" dirty="0"/>
              <a:t>welcome the deceased into heaven</a:t>
            </a:r>
            <a:r>
              <a:rPr lang="en-GB" sz="1900" dirty="0"/>
              <a:t>.</a:t>
            </a:r>
          </a:p>
          <a:p>
            <a:pPr lvl="0"/>
            <a:r>
              <a:rPr lang="en-GB" sz="1900" dirty="0"/>
              <a:t>     - This also reflects belief that souls may need </a:t>
            </a:r>
            <a:r>
              <a:rPr lang="en-GB" sz="1900" b="1" dirty="0"/>
              <a:t>God’s mercy and purification</a:t>
            </a:r>
            <a:r>
              <a:rPr lang="en-GB" sz="1900" dirty="0"/>
              <a:t> before entering his presence.</a:t>
            </a:r>
          </a:p>
          <a:p>
            <a:pPr lvl="0"/>
            <a:r>
              <a:rPr lang="en-GB" sz="1900" dirty="0"/>
              <a:t>     - The music therefore gives mourners </a:t>
            </a:r>
            <a:r>
              <a:rPr lang="en-GB" sz="1900" b="1" dirty="0"/>
              <a:t>comfort and hope</a:t>
            </a:r>
            <a:r>
              <a:rPr lang="en-GB" sz="1900" dirty="0"/>
              <a:t> for the person who has died. </a:t>
            </a:r>
          </a:p>
        </p:txBody>
      </p:sp>
    </p:spTree>
    <p:extLst>
      <p:ext uri="{BB962C8B-B14F-4D97-AF65-F5344CB8AC3E}">
        <p14:creationId xmlns:p14="http://schemas.microsoft.com/office/powerpoint/2010/main" val="83762633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97A71-E8B0-AF60-F7EC-A02631615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217BBB4-B9D3-383E-95F3-EE15B28A32E6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10) Music in the liturgy 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203BBF09-FD21-6B76-BAEC-BAC8507FE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117669-EE42-F88D-624A-A970BEF83116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(d) ‘Churches should replace old hymns with more modern music.’  Discuss. [15]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B8CA054-9303-BE66-204C-094FE14F5E5B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299573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C6784-E396-A1E2-6399-D159CAE49F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393FF64E-ADCC-488F-6E2A-B920A1C449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05689C-64C6-592E-8CA6-AC48D09A9BFD}"/>
              </a:ext>
            </a:extLst>
          </p:cNvPr>
          <p:cNvSpPr txBox="1"/>
          <p:nvPr/>
        </p:nvSpPr>
        <p:spPr>
          <a:xfrm>
            <a:off x="0" y="76200"/>
            <a:ext cx="12192000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P:</a:t>
            </a:r>
            <a:r>
              <a:rPr lang="en-GB" sz="1400" dirty="0"/>
              <a:t> Some Christians would </a:t>
            </a:r>
            <a:r>
              <a:rPr lang="en-GB" sz="1400" b="1" dirty="0"/>
              <a:t>agree</a:t>
            </a:r>
            <a:r>
              <a:rPr lang="en-GB" sz="1400" dirty="0"/>
              <a:t> because modern music may help </a:t>
            </a:r>
            <a:r>
              <a:rPr lang="en-GB" sz="1400" b="1" dirty="0"/>
              <a:t>attract and engage younger people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E: - </a:t>
            </a:r>
            <a:r>
              <a:rPr lang="en-GB" sz="1400" dirty="0"/>
              <a:t>Churches such as </a:t>
            </a:r>
            <a:r>
              <a:rPr lang="en-GB" sz="1400" b="1" u="sng" dirty="0"/>
              <a:t>Hillsong </a:t>
            </a:r>
            <a:r>
              <a:rPr lang="en-GB" sz="1400" u="sng" dirty="0"/>
              <a:t>use modern worship </a:t>
            </a:r>
            <a:r>
              <a:rPr lang="en-GB" sz="1400" dirty="0"/>
              <a:t>music and have </a:t>
            </a:r>
            <a:r>
              <a:rPr lang="en-GB" sz="1400" u="sng" dirty="0"/>
              <a:t>attracted many </a:t>
            </a:r>
            <a:r>
              <a:rPr lang="en-GB" sz="1400" b="1" u="sng" dirty="0"/>
              <a:t>younger worshipper</a:t>
            </a:r>
            <a:r>
              <a:rPr lang="en-GB" sz="1400" b="1" dirty="0"/>
              <a:t>s</a:t>
            </a:r>
            <a:r>
              <a:rPr lang="en-GB" sz="1400" dirty="0"/>
              <a:t>.</a:t>
            </a:r>
          </a:p>
          <a:p>
            <a:pPr lvl="0"/>
            <a:r>
              <a:rPr lang="en-GB" sz="1400" dirty="0"/>
              <a:t>     - </a:t>
            </a:r>
            <a:r>
              <a:rPr lang="en-GB" sz="1400" u="sng" dirty="0"/>
              <a:t>Modern hymns </a:t>
            </a:r>
            <a:r>
              <a:rPr lang="en-GB" sz="1400" dirty="0"/>
              <a:t>such as </a:t>
            </a:r>
            <a:r>
              <a:rPr lang="en-GB" sz="1400" b="1" u="sng" dirty="0"/>
              <a:t>“Shine Jesus Shine”</a:t>
            </a:r>
            <a:r>
              <a:rPr lang="en-GB" sz="1400" u="sng" dirty="0"/>
              <a:t> </a:t>
            </a:r>
            <a:r>
              <a:rPr lang="en-GB" sz="1400" dirty="0"/>
              <a:t>can be </a:t>
            </a:r>
            <a:r>
              <a:rPr lang="en-GB" sz="1400" u="sng" dirty="0"/>
              <a:t>upbeat and encourage active participation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E: - </a:t>
            </a:r>
            <a:r>
              <a:rPr lang="en-GB" sz="1400" dirty="0"/>
              <a:t>Music that sounds familiar to younger generations may make church feel </a:t>
            </a:r>
            <a:r>
              <a:rPr lang="en-GB" sz="1400" b="1" dirty="0"/>
              <a:t>more accessible and welcoming</a:t>
            </a:r>
            <a:r>
              <a:rPr lang="en-GB" sz="1400" dirty="0"/>
              <a:t>.</a:t>
            </a:r>
          </a:p>
          <a:p>
            <a:pPr lvl="0"/>
            <a:r>
              <a:rPr lang="en-GB" sz="1400" dirty="0"/>
              <a:t>     - This could help the Church fulfil its mission to </a:t>
            </a:r>
            <a:r>
              <a:rPr lang="en-GB" sz="1400" b="1" dirty="0"/>
              <a:t>spread the Gospel to new generations</a:t>
            </a:r>
            <a:r>
              <a:rPr lang="en-GB" sz="1400" dirty="0"/>
              <a:t>.</a:t>
            </a:r>
          </a:p>
          <a:p>
            <a:pPr lvl="0"/>
            <a:r>
              <a:rPr lang="en-GB" sz="1400" dirty="0"/>
              <a:t>     - If people participate more enthusiastically, music can help them </a:t>
            </a:r>
            <a:r>
              <a:rPr lang="en-GB" sz="1400" b="1" dirty="0"/>
              <a:t>pray and connect with God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L:</a:t>
            </a:r>
            <a:r>
              <a:rPr lang="en-GB" sz="1400" dirty="0"/>
              <a:t> Therefore, churches may benefit from replacing some older hymns with music that </a:t>
            </a:r>
            <a:r>
              <a:rPr lang="en-GB" sz="1400" b="1" dirty="0"/>
              <a:t>engages people today</a:t>
            </a:r>
            <a:r>
              <a:rPr lang="en-GB" sz="1400" dirty="0"/>
              <a:t>.</a:t>
            </a:r>
          </a:p>
          <a:p>
            <a:pPr lvl="0"/>
            <a:r>
              <a:rPr lang="en-GB" sz="1400" dirty="0"/>
              <a:t> </a:t>
            </a:r>
          </a:p>
          <a:p>
            <a:r>
              <a:rPr lang="en-GB" sz="1400" b="1" dirty="0"/>
              <a:t>P:</a:t>
            </a:r>
            <a:r>
              <a:rPr lang="en-GB" sz="1400" dirty="0"/>
              <a:t> Other Christians would </a:t>
            </a:r>
            <a:r>
              <a:rPr lang="en-GB" sz="1400" b="1" dirty="0"/>
              <a:t>disagree</a:t>
            </a:r>
            <a:r>
              <a:rPr lang="en-GB" sz="1400" dirty="0"/>
              <a:t> because old hymns connect Christians with the </a:t>
            </a:r>
            <a:r>
              <a:rPr lang="en-GB" sz="1400" b="1" dirty="0"/>
              <a:t>history and tradition of their faith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E: - </a:t>
            </a:r>
            <a:r>
              <a:rPr lang="en-GB" sz="1400" dirty="0"/>
              <a:t>The </a:t>
            </a:r>
            <a:r>
              <a:rPr lang="en-GB" sz="1400" b="1" u="sng" dirty="0"/>
              <a:t>Psalms</a:t>
            </a:r>
            <a:r>
              <a:rPr lang="en-GB" sz="1400" u="sng" dirty="0"/>
              <a:t> are ancient prayers </a:t>
            </a:r>
            <a:r>
              <a:rPr lang="en-GB" sz="1400" dirty="0"/>
              <a:t>and hymns that were </a:t>
            </a:r>
            <a:r>
              <a:rPr lang="en-GB" sz="1400" u="sng" dirty="0"/>
              <a:t>used by </a:t>
            </a:r>
            <a:r>
              <a:rPr lang="en-GB" sz="1400" b="1" u="sng" dirty="0"/>
              <a:t>Jesus and the first Christians</a:t>
            </a:r>
            <a:r>
              <a:rPr lang="en-GB" sz="1400" u="sng" dirty="0"/>
              <a:t>.</a:t>
            </a:r>
          </a:p>
          <a:p>
            <a:pPr lvl="0"/>
            <a:r>
              <a:rPr lang="en-GB" sz="1400" dirty="0"/>
              <a:t>     - </a:t>
            </a:r>
            <a:r>
              <a:rPr lang="en-GB" sz="1400" u="sng" dirty="0"/>
              <a:t>Monks and nun</a:t>
            </a:r>
            <a:r>
              <a:rPr lang="en-GB" sz="1400" dirty="0"/>
              <a:t>s later developed traditions such as </a:t>
            </a:r>
            <a:r>
              <a:rPr lang="en-GB" sz="1400" b="1" u="sng" dirty="0"/>
              <a:t>Gregorian chant</a:t>
            </a:r>
            <a:r>
              <a:rPr lang="en-GB" sz="1400" u="sng" dirty="0"/>
              <a:t>, which is still sung today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E: - </a:t>
            </a:r>
            <a:r>
              <a:rPr lang="en-GB" sz="1400" dirty="0"/>
              <a:t>Singing older music connects worshippers with </a:t>
            </a:r>
            <a:r>
              <a:rPr lang="en-GB" sz="1400" b="1" dirty="0"/>
              <a:t>generations of Christians before them</a:t>
            </a:r>
            <a:r>
              <a:rPr lang="en-GB" sz="1400" dirty="0"/>
              <a:t>.</a:t>
            </a:r>
          </a:p>
          <a:p>
            <a:pPr lvl="0"/>
            <a:r>
              <a:rPr lang="en-GB" sz="1400" dirty="0"/>
              <a:t>     - Something does not lose its value simply because it is old.</a:t>
            </a:r>
            <a:br>
              <a:rPr lang="en-GB" sz="1400" dirty="0"/>
            </a:br>
            <a:r>
              <a:rPr lang="en-GB" sz="1400" b="1" dirty="0"/>
              <a:t>L:</a:t>
            </a:r>
            <a:r>
              <a:rPr lang="en-GB" sz="1400" dirty="0"/>
              <a:t> Therefore, old hymns should not be replaced because they connect Catholics to the </a:t>
            </a:r>
            <a:r>
              <a:rPr lang="en-GB" sz="1400" b="1" dirty="0"/>
              <a:t>long tradition of the Church</a:t>
            </a:r>
            <a:r>
              <a:rPr lang="en-GB" sz="1400" dirty="0"/>
              <a:t>. </a:t>
            </a:r>
          </a:p>
          <a:p>
            <a:pPr lvl="0"/>
            <a:endParaRPr lang="en-GB" sz="1400" dirty="0"/>
          </a:p>
          <a:p>
            <a:r>
              <a:rPr lang="en-GB" sz="1400" b="1" dirty="0"/>
              <a:t>P:</a:t>
            </a:r>
            <a:r>
              <a:rPr lang="en-GB" sz="1400" dirty="0"/>
              <a:t> Some Christians would </a:t>
            </a:r>
            <a:r>
              <a:rPr lang="en-GB" sz="1400" b="1" dirty="0"/>
              <a:t>agree</a:t>
            </a:r>
            <a:r>
              <a:rPr lang="en-GB" sz="1400" dirty="0"/>
              <a:t> because modern hymns can make worship </a:t>
            </a:r>
            <a:r>
              <a:rPr lang="en-GB" sz="1400" b="1" dirty="0"/>
              <a:t>easier to understand and participate in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E: - </a:t>
            </a:r>
            <a:r>
              <a:rPr lang="en-GB" sz="1400" dirty="0"/>
              <a:t>Modern </a:t>
            </a:r>
            <a:r>
              <a:rPr lang="en-GB" sz="1400" u="sng" dirty="0"/>
              <a:t>hymns often use </a:t>
            </a:r>
            <a:r>
              <a:rPr lang="en-GB" sz="1400" b="1" u="sng" dirty="0"/>
              <a:t>contemporary language</a:t>
            </a:r>
            <a:r>
              <a:rPr lang="en-GB" sz="1400" dirty="0"/>
              <a:t>, which may be </a:t>
            </a:r>
            <a:r>
              <a:rPr lang="en-GB" sz="1400" u="sng" dirty="0"/>
              <a:t>easier for worshippers to understand</a:t>
            </a:r>
            <a:r>
              <a:rPr lang="en-GB" sz="1400" dirty="0"/>
              <a:t>.</a:t>
            </a:r>
          </a:p>
          <a:p>
            <a:pPr lvl="0"/>
            <a:r>
              <a:rPr lang="en-GB" sz="1400" dirty="0"/>
              <a:t>     - They can also reflect different </a:t>
            </a:r>
            <a:r>
              <a:rPr lang="en-GB" sz="1400" b="1" u="sng" dirty="0"/>
              <a:t>cultures and musical traditions</a:t>
            </a:r>
            <a:r>
              <a:rPr lang="en-GB" sz="1400" dirty="0"/>
              <a:t>, </a:t>
            </a:r>
            <a:r>
              <a:rPr lang="en-GB" sz="1400" u="sng" dirty="0"/>
              <a:t>making worship more inclusive.</a:t>
            </a:r>
            <a:br>
              <a:rPr lang="en-GB" sz="1400" dirty="0"/>
            </a:br>
            <a:r>
              <a:rPr lang="en-GB" sz="1400" b="1" dirty="0"/>
              <a:t>E: - </a:t>
            </a:r>
            <a:r>
              <a:rPr lang="en-GB" sz="1400" dirty="0"/>
              <a:t>People are more likely to sing confidently if they </a:t>
            </a:r>
            <a:r>
              <a:rPr lang="en-GB" sz="1400" b="1" dirty="0"/>
              <a:t>understand the words and style of music</a:t>
            </a:r>
            <a:r>
              <a:rPr lang="en-GB" sz="1400" dirty="0"/>
              <a:t>.</a:t>
            </a:r>
          </a:p>
          <a:p>
            <a:pPr lvl="0"/>
            <a:r>
              <a:rPr lang="en-GB" sz="1400" dirty="0"/>
              <a:t>     - This follows the spirit of </a:t>
            </a:r>
            <a:r>
              <a:rPr lang="en-GB" sz="1400" b="1" dirty="0"/>
              <a:t>Vatican II</a:t>
            </a:r>
            <a:r>
              <a:rPr lang="en-GB" sz="1400" dirty="0"/>
              <a:t>, which encouraged greater participation of the laity in worship.</a:t>
            </a:r>
          </a:p>
          <a:p>
            <a:pPr lvl="0"/>
            <a:r>
              <a:rPr lang="en-GB" sz="1400" dirty="0"/>
              <a:t>     - The purpose of church music is to help people </a:t>
            </a:r>
            <a:r>
              <a:rPr lang="en-GB" sz="1400" b="1" dirty="0"/>
              <a:t>pray</a:t>
            </a:r>
            <a:r>
              <a:rPr lang="en-GB" sz="1400" dirty="0"/>
              <a:t>, not simply to preserve an old style.</a:t>
            </a:r>
            <a:br>
              <a:rPr lang="en-GB" sz="1400" dirty="0"/>
            </a:br>
            <a:r>
              <a:rPr lang="en-GB" sz="1400" b="1" dirty="0"/>
              <a:t>L:</a:t>
            </a:r>
            <a:r>
              <a:rPr lang="en-GB" sz="1400" dirty="0"/>
              <a:t> Therefore, modern music may be better when it helps more people </a:t>
            </a:r>
            <a:r>
              <a:rPr lang="en-GB" sz="1400" b="1" dirty="0"/>
              <a:t>understand and actively participate in worship</a:t>
            </a:r>
            <a:r>
              <a:rPr lang="en-GB" sz="1400" dirty="0"/>
              <a:t>. </a:t>
            </a:r>
          </a:p>
          <a:p>
            <a:endParaRPr lang="en-GB" sz="1400" b="1" dirty="0"/>
          </a:p>
          <a:p>
            <a:r>
              <a:rPr lang="en-GB" sz="1400" b="1" dirty="0"/>
              <a:t>P:</a:t>
            </a:r>
            <a:r>
              <a:rPr lang="en-GB" sz="1400" dirty="0"/>
              <a:t> Other Christians would </a:t>
            </a:r>
            <a:r>
              <a:rPr lang="en-GB" sz="1400" b="1" dirty="0"/>
              <a:t>disagree</a:t>
            </a:r>
            <a:r>
              <a:rPr lang="en-GB" sz="1400" dirty="0"/>
              <a:t> because traditional music can make worship feel more </a:t>
            </a:r>
            <a:r>
              <a:rPr lang="en-GB" sz="1400" b="1" dirty="0"/>
              <a:t>sacred and focused on God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E: - </a:t>
            </a:r>
            <a:r>
              <a:rPr lang="en-GB" sz="1400" dirty="0"/>
              <a:t>Traditional </a:t>
            </a:r>
            <a:r>
              <a:rPr lang="en-GB" sz="1400" b="1" u="sng" dirty="0"/>
              <a:t>Latin hymns and Gregorian chant</a:t>
            </a:r>
            <a:r>
              <a:rPr lang="en-GB" sz="1400" u="sng" dirty="0"/>
              <a:t> sound very different from ordinary popular music.</a:t>
            </a:r>
          </a:p>
          <a:p>
            <a:pPr lvl="0"/>
            <a:r>
              <a:rPr lang="en-GB" sz="1400" dirty="0"/>
              <a:t>     - The Church teaches that the beauty of </a:t>
            </a:r>
            <a:r>
              <a:rPr lang="en-GB" sz="1400" u="sng" dirty="0"/>
              <a:t>sacred music can raise a person’s mind towards </a:t>
            </a:r>
            <a:r>
              <a:rPr lang="en-GB" sz="1400" b="1" u="sng" dirty="0"/>
              <a:t>“heavenly things.”</a:t>
            </a:r>
            <a:br>
              <a:rPr lang="en-GB" sz="1400" dirty="0"/>
            </a:br>
            <a:r>
              <a:rPr lang="en-GB" sz="1400" b="1" dirty="0"/>
              <a:t>E: - </a:t>
            </a:r>
            <a:r>
              <a:rPr lang="en-GB" sz="1400" dirty="0"/>
              <a:t>A distinctive style reminds worshippers that Mass is </a:t>
            </a:r>
            <a:r>
              <a:rPr lang="en-GB" sz="1400" b="1" dirty="0"/>
              <a:t>sacred and different from everyday life</a:t>
            </a:r>
            <a:r>
              <a:rPr lang="en-GB" sz="1400" dirty="0"/>
              <a:t>.</a:t>
            </a:r>
          </a:p>
          <a:p>
            <a:pPr lvl="0"/>
            <a:r>
              <a:rPr lang="en-GB" sz="1400" dirty="0"/>
              <a:t>     - Many traditional hymns have </a:t>
            </a:r>
            <a:r>
              <a:rPr lang="en-GB" sz="1400" b="1" dirty="0"/>
              <a:t>survived for generations</a:t>
            </a:r>
            <a:r>
              <a:rPr lang="en-GB" sz="1400" dirty="0"/>
              <a:t> because their words and melodies are </a:t>
            </a:r>
            <a:r>
              <a:rPr lang="en-GB" sz="1400" b="1" dirty="0"/>
              <a:t>beautiful and meaningful</a:t>
            </a:r>
            <a:r>
              <a:rPr lang="en-GB" sz="1400" dirty="0"/>
              <a:t>.</a:t>
            </a:r>
          </a:p>
          <a:p>
            <a:pPr lvl="0"/>
            <a:r>
              <a:rPr lang="en-GB" sz="1400" dirty="0"/>
              <a:t>     - Replacing them with music similar to everyday popular culture could weaken the sense of </a:t>
            </a:r>
            <a:r>
              <a:rPr lang="en-GB" sz="1400" b="1" dirty="0"/>
              <a:t>awe and reverence</a:t>
            </a:r>
            <a:r>
              <a:rPr lang="en-GB" sz="1400" dirty="0"/>
              <a:t> in worship.</a:t>
            </a:r>
            <a:br>
              <a:rPr lang="en-GB" sz="1400" dirty="0"/>
            </a:br>
            <a:r>
              <a:rPr lang="en-GB" sz="1400" b="1" dirty="0"/>
              <a:t>L:</a:t>
            </a:r>
            <a:r>
              <a:rPr lang="en-GB" sz="1400" dirty="0"/>
              <a:t> Therefore, churches should preserve traditional hymns because they can help worshippers experience the </a:t>
            </a:r>
            <a:r>
              <a:rPr lang="en-GB" sz="1400" b="1" dirty="0"/>
              <a:t>beauty and holiness of God</a:t>
            </a:r>
            <a:r>
              <a:rPr lang="en-GB" sz="1400" dirty="0"/>
              <a:t>. </a:t>
            </a:r>
          </a:p>
          <a:p>
            <a:r>
              <a:rPr lang="en-GB" sz="1400" b="1" dirty="0"/>
              <a:t>In conclusion, the strongest argument is …. Because …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76427206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7B2AE-06B0-A2CD-B578-8739CA054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2225B43-F9D8-3F3F-CC52-3B01C848D772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11) The funeral rite and praying for the dead 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D007DAED-F992-E6E9-14AE-F99AC0E27B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30F78C-988E-2844-47DD-3EF976BAB0A2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(b) Describe two features of a Catholic funeral rite.  [5]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CA65055-250C-2CEB-9BA4-BEA6DD3720A5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815061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48199-FEB0-110F-677B-DD8E56D40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4921A30C-9453-0EC6-CAF3-4733CA67E2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310C82-D699-902B-7A00-EE63767D6856}"/>
              </a:ext>
            </a:extLst>
          </p:cNvPr>
          <p:cNvSpPr txBox="1"/>
          <p:nvPr/>
        </p:nvSpPr>
        <p:spPr>
          <a:xfrm>
            <a:off x="0" y="76200"/>
            <a:ext cx="12192000" cy="70019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P:</a:t>
            </a:r>
            <a:r>
              <a:rPr lang="en-GB" sz="2800" dirty="0"/>
              <a:t> One feature is that the coffin is covered with a </a:t>
            </a:r>
            <a:r>
              <a:rPr lang="en-GB" sz="2800" b="1" dirty="0"/>
              <a:t>white pall</a:t>
            </a:r>
            <a:r>
              <a:rPr lang="en-GB" sz="2800" dirty="0"/>
              <a:t> and sprinkled with </a:t>
            </a:r>
            <a:r>
              <a:rPr lang="en-GB" sz="2800" b="1" dirty="0"/>
              <a:t>holy water</a:t>
            </a:r>
            <a:r>
              <a:rPr lang="en-GB" sz="2800" dirty="0"/>
              <a:t>.</a:t>
            </a:r>
            <a:br>
              <a:rPr lang="en-GB" sz="2800" dirty="0"/>
            </a:br>
            <a:r>
              <a:rPr lang="en-GB" sz="2800" b="1" dirty="0"/>
              <a:t>E: - </a:t>
            </a:r>
            <a:r>
              <a:rPr lang="en-GB" sz="2800" dirty="0"/>
              <a:t>The </a:t>
            </a:r>
            <a:r>
              <a:rPr lang="en-GB" sz="2800" b="1" u="sng" dirty="0"/>
              <a:t>white pall</a:t>
            </a:r>
            <a:r>
              <a:rPr lang="en-GB" sz="2800" dirty="0"/>
              <a:t> reminds Catholics of the </a:t>
            </a:r>
            <a:r>
              <a:rPr lang="en-GB" sz="2800" u="sng" dirty="0"/>
              <a:t>white garment given at Baptism </a:t>
            </a:r>
            <a:r>
              <a:rPr lang="en-GB" sz="2800" dirty="0"/>
              <a:t>and shows that </a:t>
            </a:r>
            <a:r>
              <a:rPr lang="en-GB" sz="2800" u="sng" dirty="0"/>
              <a:t>everyone is equal before God</a:t>
            </a:r>
            <a:r>
              <a:rPr lang="en-GB" sz="2800" dirty="0"/>
              <a:t>.</a:t>
            </a:r>
          </a:p>
          <a:p>
            <a:pPr lvl="0"/>
            <a:r>
              <a:rPr lang="en-GB" sz="2800" dirty="0"/>
              <a:t>     - The coffin is </a:t>
            </a:r>
            <a:r>
              <a:rPr lang="en-GB" sz="2800" u="sng" dirty="0"/>
              <a:t>sprinkled with holy water </a:t>
            </a:r>
            <a:r>
              <a:rPr lang="en-GB" sz="2800" dirty="0"/>
              <a:t>to </a:t>
            </a:r>
            <a:r>
              <a:rPr lang="en-GB" sz="2800" u="sng" dirty="0"/>
              <a:t>recall the person’s Baptism</a:t>
            </a:r>
            <a:r>
              <a:rPr lang="en-GB" sz="2800" dirty="0"/>
              <a:t>.</a:t>
            </a:r>
            <a:br>
              <a:rPr lang="en-GB" sz="2800" dirty="0"/>
            </a:br>
            <a:r>
              <a:rPr lang="en-GB" sz="2800" b="1" dirty="0"/>
              <a:t>E: </a:t>
            </a:r>
            <a:r>
              <a:rPr lang="en-GB" sz="2800" dirty="0"/>
              <a:t>This reminds mourners that Baptism washes away sin and gives hope of </a:t>
            </a:r>
            <a:r>
              <a:rPr lang="en-GB" sz="2800" b="1" dirty="0"/>
              <a:t>eternal life with Christ</a:t>
            </a:r>
            <a:r>
              <a:rPr lang="en-GB" sz="2800" dirty="0"/>
              <a:t>. </a:t>
            </a:r>
          </a:p>
          <a:p>
            <a:pPr lvl="0"/>
            <a:endParaRPr lang="en-GB" sz="2800" dirty="0"/>
          </a:p>
          <a:p>
            <a:r>
              <a:rPr lang="en-GB" sz="2800" b="1" dirty="0"/>
              <a:t>P:</a:t>
            </a:r>
            <a:r>
              <a:rPr lang="en-GB" sz="2800" dirty="0"/>
              <a:t> Another feature is the use of the </a:t>
            </a:r>
            <a:r>
              <a:rPr lang="en-GB" sz="2800" b="1" dirty="0"/>
              <a:t>Paschal candle</a:t>
            </a:r>
            <a:r>
              <a:rPr lang="en-GB" sz="2800" dirty="0"/>
              <a:t> beside the coffin.</a:t>
            </a:r>
            <a:br>
              <a:rPr lang="en-GB" sz="2800" dirty="0"/>
            </a:br>
            <a:r>
              <a:rPr lang="en-GB" sz="2800" b="1" dirty="0"/>
              <a:t>E: - </a:t>
            </a:r>
            <a:r>
              <a:rPr lang="en-GB" sz="2800" dirty="0"/>
              <a:t>The </a:t>
            </a:r>
            <a:r>
              <a:rPr lang="en-GB" sz="2800" u="sng" dirty="0"/>
              <a:t>Paschal candle </a:t>
            </a:r>
            <a:r>
              <a:rPr lang="en-GB" sz="2800" dirty="0"/>
              <a:t>is the </a:t>
            </a:r>
            <a:r>
              <a:rPr lang="en-GB" sz="2800" u="sng" dirty="0"/>
              <a:t>Easter candle </a:t>
            </a:r>
            <a:r>
              <a:rPr lang="en-GB" sz="2800" dirty="0"/>
              <a:t>and </a:t>
            </a:r>
            <a:r>
              <a:rPr lang="en-GB" sz="2800" u="sng" dirty="0"/>
              <a:t>symbolises Jesus’ resurrection and victory over death.</a:t>
            </a:r>
          </a:p>
          <a:p>
            <a:pPr lvl="0"/>
            <a:r>
              <a:rPr lang="en-GB" sz="2800" dirty="0"/>
              <a:t>     - It is placed near the coffin during the funeral.</a:t>
            </a:r>
            <a:br>
              <a:rPr lang="en-GB" sz="2800" dirty="0"/>
            </a:br>
            <a:r>
              <a:rPr lang="en-GB" sz="2800" b="1" dirty="0"/>
              <a:t>E: - </a:t>
            </a:r>
            <a:r>
              <a:rPr lang="en-GB" sz="2800" dirty="0"/>
              <a:t>Reminds mourners that Christians believe </a:t>
            </a:r>
            <a:r>
              <a:rPr lang="en-GB" sz="2800" b="1" dirty="0"/>
              <a:t>death is not the end</a:t>
            </a:r>
            <a:r>
              <a:rPr lang="en-GB" sz="2800" dirty="0"/>
              <a:t>.</a:t>
            </a:r>
          </a:p>
          <a:p>
            <a:pPr lvl="0"/>
            <a:r>
              <a:rPr lang="en-GB" sz="2800" dirty="0"/>
              <a:t>     - Gives hope that the deceased may share in </a:t>
            </a:r>
            <a:r>
              <a:rPr lang="en-GB" sz="2800" b="1" dirty="0"/>
              <a:t>Christ’s resurrection and eternal life</a:t>
            </a:r>
            <a:r>
              <a:rPr lang="en-GB" sz="2800" dirty="0"/>
              <a:t>.</a:t>
            </a:r>
          </a:p>
          <a:p>
            <a:endParaRPr lang="en-GB" sz="2900" dirty="0"/>
          </a:p>
        </p:txBody>
      </p:sp>
    </p:spTree>
    <p:extLst>
      <p:ext uri="{BB962C8B-B14F-4D97-AF65-F5344CB8AC3E}">
        <p14:creationId xmlns:p14="http://schemas.microsoft.com/office/powerpoint/2010/main" val="314535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1ECD4-69EF-5154-6714-210FF8124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4868632-77C3-8D6D-EED6-8B8445114816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11) The funeral rite and praying for the dead 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6362ABA4-0F8E-4D9F-E574-B51E601B7F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9498EE-79BF-A396-67B9-9207090126B6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(c) Explain four features of a Catholic funeral rite.  [8]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7530CAA-96E1-0E69-E21C-5FBF36B90CEB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594961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A5ADE2-0371-1918-1DA9-379B89FE7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E52586DD-95CB-2F00-50B3-FDC22F6306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7609AF-584E-5600-C3C1-471921C1026C}"/>
              </a:ext>
            </a:extLst>
          </p:cNvPr>
          <p:cNvSpPr txBox="1"/>
          <p:nvPr/>
        </p:nvSpPr>
        <p:spPr>
          <a:xfrm>
            <a:off x="0" y="76200"/>
            <a:ext cx="12192000" cy="7186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P:</a:t>
            </a:r>
            <a:r>
              <a:rPr lang="en-GB" dirty="0"/>
              <a:t> One feature is the use of the </a:t>
            </a:r>
            <a:r>
              <a:rPr lang="en-GB" b="1" dirty="0"/>
              <a:t>white pall and holy water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The </a:t>
            </a:r>
            <a:r>
              <a:rPr lang="en-GB" u="sng" dirty="0"/>
              <a:t>coffin is covered with a </a:t>
            </a:r>
            <a:r>
              <a:rPr lang="en-GB" b="1" u="sng" dirty="0"/>
              <a:t>white pall</a:t>
            </a:r>
            <a:r>
              <a:rPr lang="en-GB" dirty="0"/>
              <a:t>, recalling the </a:t>
            </a:r>
            <a:r>
              <a:rPr lang="en-GB" u="sng" dirty="0"/>
              <a:t>white garment given at </a:t>
            </a:r>
            <a:r>
              <a:rPr lang="en-GB" b="1" u="sng" dirty="0"/>
              <a:t>Baptism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 - It is also </a:t>
            </a:r>
            <a:r>
              <a:rPr lang="en-GB" u="sng" dirty="0"/>
              <a:t>sprinkled with </a:t>
            </a:r>
            <a:r>
              <a:rPr lang="en-GB" b="1" u="sng" dirty="0"/>
              <a:t>holy water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This reminds Catholics that the deceased was </a:t>
            </a:r>
            <a:r>
              <a:rPr lang="en-GB" b="1" dirty="0"/>
              <a:t>washed free from sin in Baptism</a:t>
            </a:r>
            <a:r>
              <a:rPr lang="en-GB" dirty="0"/>
              <a:t> and became part of the Church.</a:t>
            </a:r>
          </a:p>
          <a:p>
            <a:pPr lvl="0"/>
            <a:r>
              <a:rPr lang="en-GB" dirty="0"/>
              <a:t>     - It also shows that all people are </a:t>
            </a:r>
            <a:r>
              <a:rPr lang="en-GB" b="1" dirty="0"/>
              <a:t>equal before God</a:t>
            </a:r>
            <a:r>
              <a:rPr lang="en-GB" dirty="0"/>
              <a:t> and gives hope of </a:t>
            </a:r>
            <a:r>
              <a:rPr lang="en-GB" b="1" dirty="0"/>
              <a:t>eternal life</a:t>
            </a:r>
            <a:r>
              <a:rPr lang="en-GB" dirty="0"/>
              <a:t>. </a:t>
            </a:r>
          </a:p>
          <a:p>
            <a:pPr lvl="0"/>
            <a:endParaRPr lang="en-GB" b="1" dirty="0"/>
          </a:p>
          <a:p>
            <a:pPr lvl="0"/>
            <a:r>
              <a:rPr lang="en-GB" b="1" dirty="0"/>
              <a:t>P:</a:t>
            </a:r>
            <a:r>
              <a:rPr lang="en-GB" dirty="0"/>
              <a:t> Another feature is the </a:t>
            </a:r>
            <a:r>
              <a:rPr lang="en-GB" b="1" dirty="0"/>
              <a:t>Paschal candle beside the coffin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The </a:t>
            </a:r>
            <a:r>
              <a:rPr lang="en-GB" u="sng" dirty="0"/>
              <a:t>Paschal candle </a:t>
            </a:r>
            <a:r>
              <a:rPr lang="en-GB" dirty="0"/>
              <a:t>represents </a:t>
            </a:r>
            <a:r>
              <a:rPr lang="en-GB" b="1" dirty="0"/>
              <a:t>Jesus’ resurrection and victory over death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It is the </a:t>
            </a:r>
            <a:r>
              <a:rPr lang="en-GB" u="sng" dirty="0"/>
              <a:t>same candle used at Easter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Reminds mourners that Christians believe </a:t>
            </a:r>
            <a:r>
              <a:rPr lang="en-GB" b="1" dirty="0"/>
              <a:t>death is not the end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Gives hope that the deceased may share in </a:t>
            </a:r>
            <a:r>
              <a:rPr lang="en-GB" b="1" dirty="0"/>
              <a:t>Christ’s resurrection and eternal life</a:t>
            </a:r>
            <a:r>
              <a:rPr lang="en-GB" dirty="0"/>
              <a:t>. </a:t>
            </a:r>
          </a:p>
          <a:p>
            <a:endParaRPr lang="en-GB" b="1" dirty="0"/>
          </a:p>
          <a:p>
            <a:r>
              <a:rPr lang="en-GB" b="1" dirty="0"/>
              <a:t>P:</a:t>
            </a:r>
            <a:r>
              <a:rPr lang="en-GB" dirty="0"/>
              <a:t> Another feature is the use of </a:t>
            </a:r>
            <a:r>
              <a:rPr lang="en-GB" b="1" dirty="0"/>
              <a:t>Bible readings and the priest’s homily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Readings are chosen which focus on </a:t>
            </a:r>
            <a:r>
              <a:rPr lang="en-GB" b="1" dirty="0"/>
              <a:t>resurrection and eternal life</a:t>
            </a:r>
            <a:r>
              <a:rPr lang="en-GB" dirty="0"/>
              <a:t>, for example Revelation: </a:t>
            </a:r>
            <a:r>
              <a:rPr lang="en-GB" b="1" dirty="0"/>
              <a:t>“There will be no more death.”</a:t>
            </a:r>
            <a:endParaRPr lang="en-GB" dirty="0"/>
          </a:p>
          <a:p>
            <a:pPr lvl="0"/>
            <a:r>
              <a:rPr lang="en-GB" dirty="0"/>
              <a:t>     - The priest explains in the </a:t>
            </a:r>
            <a:r>
              <a:rPr lang="en-GB" b="1" dirty="0"/>
              <a:t>homily</a:t>
            </a:r>
            <a:r>
              <a:rPr lang="en-GB" dirty="0"/>
              <a:t> that Christ defeated death through his resurrection.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This gives the grieving family </a:t>
            </a:r>
            <a:r>
              <a:rPr lang="en-GB" b="1" dirty="0"/>
              <a:t>comfort and hope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It reminds them that Catholic belief is that the deceased can have </a:t>
            </a:r>
            <a:r>
              <a:rPr lang="en-GB" b="1" dirty="0"/>
              <a:t>eternal life with God</a:t>
            </a:r>
            <a:r>
              <a:rPr lang="en-GB" dirty="0"/>
              <a:t>. </a:t>
            </a:r>
          </a:p>
          <a:p>
            <a:endParaRPr lang="en-GB" b="1" dirty="0"/>
          </a:p>
          <a:p>
            <a:r>
              <a:rPr lang="en-GB" b="1" dirty="0"/>
              <a:t>P:</a:t>
            </a:r>
            <a:r>
              <a:rPr lang="en-GB" dirty="0"/>
              <a:t> A final feature is the </a:t>
            </a:r>
            <a:r>
              <a:rPr lang="en-GB" b="1" dirty="0"/>
              <a:t>Final Commendation</a:t>
            </a:r>
            <a:r>
              <a:rPr lang="en-GB" dirty="0"/>
              <a:t>, when the Church says goodbye to the deceased.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The prayer says: </a:t>
            </a:r>
            <a:r>
              <a:rPr lang="en-GB" b="1" dirty="0"/>
              <a:t>“May the angels lead you into paradise.”</a:t>
            </a:r>
            <a:endParaRPr lang="en-GB" dirty="0"/>
          </a:p>
          <a:p>
            <a:pPr lvl="0"/>
            <a:r>
              <a:rPr lang="en-GB" dirty="0"/>
              <a:t>     - It asks that the deceased be welcomed by the saints into the </a:t>
            </a:r>
            <a:r>
              <a:rPr lang="en-GB" b="1" dirty="0"/>
              <a:t>“new and eternal Jerusalem.”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Expresses Catholic belief in </a:t>
            </a:r>
            <a:r>
              <a:rPr lang="en-GB" b="1" dirty="0"/>
              <a:t>heaven and life after death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It allows mourners to entrust the person to </a:t>
            </a:r>
            <a:r>
              <a:rPr lang="en-GB" b="1" dirty="0"/>
              <a:t>God’s care</a:t>
            </a:r>
            <a:r>
              <a:rPr lang="en-GB" dirty="0"/>
              <a:t> and say their final goodbye with hope rather than despair. </a:t>
            </a:r>
          </a:p>
          <a:p>
            <a:endParaRPr lang="en-GB" sz="2900" dirty="0"/>
          </a:p>
        </p:txBody>
      </p:sp>
    </p:spTree>
    <p:extLst>
      <p:ext uri="{BB962C8B-B14F-4D97-AF65-F5344CB8AC3E}">
        <p14:creationId xmlns:p14="http://schemas.microsoft.com/office/powerpoint/2010/main" val="229766921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3BF9B-C06E-B37C-0784-3028DB46F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AB48F81-7CF3-191E-59EC-F97614C5D8FD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11) The funeral rite and praying for the dead 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DCFECFDD-7028-D6A9-0914-99B238AF09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D7CA67-B06A-E3BB-5A83-B42C13400493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(d) ‘There is no need to pray for the dead in a </a:t>
            </a:r>
            <a:r>
              <a:rPr lang="en-GB" sz="3600" b="1" dirty="0" err="1"/>
              <a:t>religouse</a:t>
            </a:r>
            <a:r>
              <a:rPr lang="en-GB" sz="3600" b="1" dirty="0"/>
              <a:t> funeral.’ Discuss. [15]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A5370C3-BBDB-510C-6D14-FA58FF302318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186083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95B02-0A63-4693-3D5B-0B4C22F99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3569E3A7-7963-C453-26D3-3E5BE256F6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BF5B6F-707E-AB59-E484-4B3A3E20D57C}"/>
              </a:ext>
            </a:extLst>
          </p:cNvPr>
          <p:cNvSpPr txBox="1"/>
          <p:nvPr/>
        </p:nvSpPr>
        <p:spPr>
          <a:xfrm>
            <a:off x="0" y="0"/>
            <a:ext cx="12192000" cy="7432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P:</a:t>
            </a:r>
            <a:r>
              <a:rPr lang="en-GB" sz="1400" dirty="0"/>
              <a:t> Catholics would </a:t>
            </a:r>
            <a:r>
              <a:rPr lang="en-GB" sz="1400" b="1" dirty="0"/>
              <a:t>disagree</a:t>
            </a:r>
            <a:r>
              <a:rPr lang="en-GB" sz="1400" dirty="0"/>
              <a:t> because prayers may help souls who are being </a:t>
            </a:r>
            <a:r>
              <a:rPr lang="en-GB" sz="1400" b="1" dirty="0"/>
              <a:t>purified in Purgatory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E: - </a:t>
            </a:r>
            <a:r>
              <a:rPr lang="en-GB" sz="1400" u="sng" dirty="0"/>
              <a:t>Catechism</a:t>
            </a:r>
            <a:r>
              <a:rPr lang="en-GB" sz="1400" b="1" dirty="0"/>
              <a:t>:</a:t>
            </a:r>
            <a:r>
              <a:rPr lang="en-GB" sz="1400" dirty="0"/>
              <a:t> Purgatory refers to the </a:t>
            </a:r>
            <a:r>
              <a:rPr lang="en-GB" sz="1400" u="sng" dirty="0"/>
              <a:t>cleansing or purging of a person’s sins before they can enter heaven</a:t>
            </a:r>
          </a:p>
          <a:p>
            <a:pPr lvl="0"/>
            <a:r>
              <a:rPr lang="en-GB" sz="1400" dirty="0"/>
              <a:t>     - Souls in purgatory </a:t>
            </a:r>
            <a:r>
              <a:rPr lang="en-GB" sz="1400" b="1" u="sng" dirty="0"/>
              <a:t>“</a:t>
            </a:r>
            <a:r>
              <a:rPr lang="en-GB" sz="1400" b="1" i="1" u="sng" dirty="0"/>
              <a:t>undergo purification</a:t>
            </a:r>
            <a:r>
              <a:rPr lang="en-GB" sz="1400" b="1" u="sng" dirty="0"/>
              <a:t>”</a:t>
            </a:r>
          </a:p>
          <a:p>
            <a:r>
              <a:rPr lang="en-GB" sz="1400" b="1" dirty="0"/>
              <a:t>E: - </a:t>
            </a:r>
            <a:r>
              <a:rPr lang="en-GB" sz="1400" dirty="0"/>
              <a:t>Catholics believe those destined for heaven may first need </a:t>
            </a:r>
            <a:r>
              <a:rPr lang="en-GB" sz="1400" b="1" dirty="0"/>
              <a:t>purification from sin</a:t>
            </a:r>
            <a:r>
              <a:rPr lang="en-GB" sz="1400" dirty="0"/>
              <a:t>.</a:t>
            </a:r>
          </a:p>
          <a:p>
            <a:pPr lvl="0"/>
            <a:r>
              <a:rPr lang="en-GB" sz="1400" dirty="0"/>
              <a:t>     - Prayers are </a:t>
            </a:r>
            <a:r>
              <a:rPr lang="en-GB" sz="1400" b="1" dirty="0"/>
              <a:t>intercessions</a:t>
            </a:r>
            <a:r>
              <a:rPr lang="en-GB" sz="1400" dirty="0"/>
              <a:t> asking God to show mercy and welcome the deceased into heaven.</a:t>
            </a:r>
          </a:p>
          <a:p>
            <a:pPr lvl="0"/>
            <a:r>
              <a:rPr lang="en-GB" sz="1400" dirty="0"/>
              <a:t>     - Therefore, praying for the dead may spiritually </a:t>
            </a:r>
            <a:r>
              <a:rPr lang="en-GB" sz="1400" b="1" dirty="0"/>
              <a:t>benefit the person who has died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L:</a:t>
            </a:r>
            <a:r>
              <a:rPr lang="en-GB" sz="1400" dirty="0"/>
              <a:t> Therefore, Catholics believe there is a need to pray for the dead because prayer may help them towards </a:t>
            </a:r>
            <a:r>
              <a:rPr lang="en-GB" sz="1400" b="1" dirty="0"/>
              <a:t>Heaven.</a:t>
            </a:r>
          </a:p>
          <a:p>
            <a:pPr lvl="0"/>
            <a:endParaRPr lang="en-GB" sz="1400" dirty="0"/>
          </a:p>
          <a:p>
            <a:r>
              <a:rPr lang="en-GB" sz="1400" b="1" dirty="0"/>
              <a:t>P:</a:t>
            </a:r>
            <a:r>
              <a:rPr lang="en-GB" sz="1400" dirty="0"/>
              <a:t> Many </a:t>
            </a:r>
            <a:r>
              <a:rPr lang="en-GB" sz="1400" b="1" dirty="0"/>
              <a:t>Protestant Christians would agree</a:t>
            </a:r>
            <a:r>
              <a:rPr lang="en-GB" sz="1400" dirty="0"/>
              <a:t> because they reject the Catholic belief in </a:t>
            </a:r>
            <a:r>
              <a:rPr lang="en-GB" sz="1400" b="1" dirty="0"/>
              <a:t>Purgatory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E: - </a:t>
            </a:r>
            <a:r>
              <a:rPr lang="en-GB" sz="1400" u="sng" dirty="0"/>
              <a:t>Purgatory is not clearly mentioned in the Bible</a:t>
            </a:r>
            <a:r>
              <a:rPr lang="en-GB" sz="1400" dirty="0"/>
              <a:t>.</a:t>
            </a:r>
          </a:p>
          <a:p>
            <a:pPr lvl="0"/>
            <a:r>
              <a:rPr lang="en-GB" sz="1400" dirty="0"/>
              <a:t>     - In </a:t>
            </a:r>
            <a:r>
              <a:rPr lang="en-GB" sz="1400" u="sng" dirty="0"/>
              <a:t>the Parable of the Sheep and Goats</a:t>
            </a:r>
            <a:r>
              <a:rPr lang="en-GB" sz="1400" dirty="0"/>
              <a:t>, people are judged according to how they lived and enter either </a:t>
            </a:r>
            <a:r>
              <a:rPr lang="en-GB" sz="1400" u="sng" dirty="0"/>
              <a:t>Heaven or Hell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E: - </a:t>
            </a:r>
            <a:r>
              <a:rPr lang="en-GB" sz="1400" dirty="0"/>
              <a:t>Prayer at a funeral cannot </a:t>
            </a:r>
            <a:r>
              <a:rPr lang="en-GB" sz="1400" b="1" dirty="0"/>
              <a:t>change the life they lived</a:t>
            </a:r>
            <a:r>
              <a:rPr lang="en-GB" sz="1400" dirty="0"/>
              <a:t>.</a:t>
            </a:r>
          </a:p>
          <a:p>
            <a:pPr lvl="0"/>
            <a:r>
              <a:rPr lang="en-GB" sz="1400" dirty="0"/>
              <a:t>     - It cannot change whether they accepted or rejected God before death.</a:t>
            </a:r>
          </a:p>
          <a:p>
            <a:pPr lvl="0"/>
            <a:r>
              <a:rPr lang="en-GB" sz="1400" dirty="0"/>
              <a:t>     - Therefore, praying for someone to leave Purgatory would be pointless if </a:t>
            </a:r>
            <a:r>
              <a:rPr lang="en-GB" sz="1400" b="1" dirty="0"/>
              <a:t>Purgatory does not exist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L:</a:t>
            </a:r>
            <a:r>
              <a:rPr lang="en-GB" sz="1400" dirty="0"/>
              <a:t> Therefore, some Christians agree because a person’s eternal destination depends on </a:t>
            </a:r>
            <a:r>
              <a:rPr lang="en-GB" sz="1400" b="1" dirty="0"/>
              <a:t>God’s judgement of their life</a:t>
            </a:r>
            <a:r>
              <a:rPr lang="en-GB" sz="1400" dirty="0"/>
              <a:t>, not prayers said afterwards. </a:t>
            </a:r>
          </a:p>
          <a:p>
            <a:pPr lvl="0"/>
            <a:endParaRPr lang="en-GB" sz="1400" dirty="0"/>
          </a:p>
          <a:p>
            <a:r>
              <a:rPr lang="en-GB" sz="1400" b="1" dirty="0"/>
              <a:t>P:</a:t>
            </a:r>
            <a:r>
              <a:rPr lang="en-GB" sz="1400" dirty="0"/>
              <a:t> Catholics would </a:t>
            </a:r>
            <a:r>
              <a:rPr lang="en-GB" sz="1400" b="1" dirty="0"/>
              <a:t>disagree</a:t>
            </a:r>
            <a:r>
              <a:rPr lang="en-GB" sz="1400" dirty="0"/>
              <a:t> because praying for the dead is an important way of showing </a:t>
            </a:r>
            <a:r>
              <a:rPr lang="en-GB" sz="1400" b="1" dirty="0"/>
              <a:t>love, respect and remembrance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E: - </a:t>
            </a:r>
            <a:r>
              <a:rPr lang="en-GB" sz="1400" u="sng" dirty="0"/>
              <a:t>Catholics pray: </a:t>
            </a:r>
            <a:r>
              <a:rPr lang="en-GB" sz="1400" b="1" u="sng" dirty="0"/>
              <a:t>“Eternal rest grant unto them, O Lord.”</a:t>
            </a:r>
            <a:endParaRPr lang="en-GB" sz="1400" u="sng" dirty="0"/>
          </a:p>
          <a:p>
            <a:r>
              <a:rPr lang="en-GB" sz="1400" dirty="0"/>
              <a:t>     - </a:t>
            </a:r>
            <a:r>
              <a:rPr lang="en-GB" sz="1400" u="sng" dirty="0"/>
              <a:t>Maccabees</a:t>
            </a:r>
            <a:r>
              <a:rPr lang="en-GB" sz="1400" dirty="0"/>
              <a:t>: it is a “</a:t>
            </a:r>
            <a:r>
              <a:rPr lang="en-GB" sz="1400" u="sng" dirty="0"/>
              <a:t>holy and wholesome thought to pray for the dead.”</a:t>
            </a:r>
            <a:br>
              <a:rPr lang="en-GB" sz="1400" dirty="0"/>
            </a:br>
            <a:r>
              <a:rPr lang="en-GB" sz="1400" b="1" dirty="0"/>
              <a:t>E: - </a:t>
            </a:r>
            <a:r>
              <a:rPr lang="en-GB" sz="1400" dirty="0"/>
              <a:t>Prayer shows that the deceased is </a:t>
            </a:r>
            <a:r>
              <a:rPr lang="en-GB" sz="1400" b="1" dirty="0"/>
              <a:t>still loved and remembered</a:t>
            </a:r>
            <a:r>
              <a:rPr lang="en-GB" sz="1400" dirty="0"/>
              <a:t> by the Christian community.</a:t>
            </a:r>
          </a:p>
          <a:p>
            <a:pPr lvl="0"/>
            <a:r>
              <a:rPr lang="en-GB" sz="1400" dirty="0"/>
              <a:t>     - It can give grieving relatives </a:t>
            </a:r>
            <a:r>
              <a:rPr lang="en-GB" sz="1400" b="1" dirty="0"/>
              <a:t>comfort and hope</a:t>
            </a:r>
            <a:r>
              <a:rPr lang="en-GB" sz="1400" dirty="0"/>
              <a:t> that their loved one is with God.</a:t>
            </a:r>
          </a:p>
          <a:p>
            <a:pPr lvl="0"/>
            <a:r>
              <a:rPr lang="en-GB" sz="1400" dirty="0"/>
              <a:t>     - It unites the </a:t>
            </a:r>
            <a:r>
              <a:rPr lang="en-GB" sz="1400" b="1" dirty="0"/>
              <a:t>living and the dead as members of the Church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L:</a:t>
            </a:r>
            <a:r>
              <a:rPr lang="en-GB" sz="1400" dirty="0"/>
              <a:t> Therefore, even apart from Purgatory, prayer has value because it helps Christians express </a:t>
            </a:r>
            <a:r>
              <a:rPr lang="en-GB" sz="1400" b="1" dirty="0"/>
              <a:t>love, hope and faith in eternal life</a:t>
            </a:r>
            <a:r>
              <a:rPr lang="en-GB" sz="1400" dirty="0"/>
              <a:t>. </a:t>
            </a:r>
          </a:p>
          <a:p>
            <a:pPr lvl="0"/>
            <a:endParaRPr lang="en-GB" sz="1400" dirty="0"/>
          </a:p>
          <a:p>
            <a:r>
              <a:rPr lang="en-GB" sz="1400" b="1" dirty="0"/>
              <a:t>P:</a:t>
            </a:r>
            <a:r>
              <a:rPr lang="en-GB" sz="1400" dirty="0"/>
              <a:t> </a:t>
            </a:r>
            <a:r>
              <a:rPr lang="en-GB" sz="1400" b="1" dirty="0"/>
              <a:t>Atheists and Humanists may agree</a:t>
            </a:r>
            <a:r>
              <a:rPr lang="en-GB" sz="1400" dirty="0"/>
              <a:t> because they do not believe prayer can affect someone who has died.</a:t>
            </a:r>
            <a:br>
              <a:rPr lang="en-GB" sz="1400" dirty="0"/>
            </a:br>
            <a:r>
              <a:rPr lang="en-GB" sz="1400" b="1" dirty="0"/>
              <a:t>E: - </a:t>
            </a:r>
            <a:r>
              <a:rPr lang="en-GB" sz="1400" dirty="0"/>
              <a:t>Many believe that when the </a:t>
            </a:r>
            <a:r>
              <a:rPr lang="en-GB" sz="1400" b="1" u="sng" dirty="0"/>
              <a:t>brain and body die, personal existence ends</a:t>
            </a:r>
            <a:r>
              <a:rPr lang="en-GB" sz="1400" u="sng" dirty="0"/>
              <a:t>.</a:t>
            </a:r>
          </a:p>
          <a:p>
            <a:pPr lvl="0"/>
            <a:r>
              <a:rPr lang="en-GB" sz="1400" dirty="0"/>
              <a:t>     - </a:t>
            </a:r>
            <a:r>
              <a:rPr lang="en-GB" sz="1400" u="sng" dirty="0"/>
              <a:t>They do not believe in an immortal </a:t>
            </a:r>
            <a:r>
              <a:rPr lang="en-GB" sz="1400" b="1" u="sng" dirty="0"/>
              <a:t>soul</a:t>
            </a:r>
            <a:r>
              <a:rPr lang="en-GB" sz="1400" u="sng" dirty="0"/>
              <a:t>.</a:t>
            </a:r>
            <a:br>
              <a:rPr lang="en-GB" sz="1400" dirty="0"/>
            </a:br>
            <a:r>
              <a:rPr lang="en-GB" sz="1400" b="1" dirty="0"/>
              <a:t>E: - </a:t>
            </a:r>
            <a:r>
              <a:rPr lang="en-GB" sz="1400" dirty="0"/>
              <a:t>A funeral can still remember the person through </a:t>
            </a:r>
            <a:r>
              <a:rPr lang="en-GB" sz="1400" b="1" dirty="0"/>
              <a:t>memories, music and stories about their life</a:t>
            </a:r>
            <a:r>
              <a:rPr lang="en-GB" sz="1400" dirty="0"/>
              <a:t>.</a:t>
            </a:r>
          </a:p>
          <a:p>
            <a:pPr lvl="0"/>
            <a:r>
              <a:rPr lang="en-GB" sz="1400" dirty="0"/>
              <a:t>     - Therefore, prayer would not benefit the deceased if there is </a:t>
            </a:r>
            <a:r>
              <a:rPr lang="en-GB" sz="1400" b="1" dirty="0"/>
              <a:t>nothing after death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L:</a:t>
            </a:r>
            <a:r>
              <a:rPr lang="en-GB" sz="1400" dirty="0"/>
              <a:t> Therefore, non-religious people may agree that prayer for the dead is unnecessary, even though the funeral itself can still have </a:t>
            </a:r>
            <a:r>
              <a:rPr lang="en-GB" sz="1400" b="1" dirty="0"/>
              <a:t>value for those grieving</a:t>
            </a:r>
            <a:r>
              <a:rPr lang="en-GB" sz="1400" dirty="0"/>
              <a:t>.</a:t>
            </a:r>
          </a:p>
          <a:p>
            <a:r>
              <a:rPr lang="en-GB" sz="1400" b="1" dirty="0"/>
              <a:t>In conclusion, the strongest argument is …. Because …</a:t>
            </a:r>
            <a:endParaRPr lang="en-GB" sz="1400" dirty="0"/>
          </a:p>
          <a:p>
            <a:endParaRPr lang="en-GB" sz="2900" dirty="0"/>
          </a:p>
        </p:txBody>
      </p:sp>
    </p:spTree>
    <p:extLst>
      <p:ext uri="{BB962C8B-B14F-4D97-AF65-F5344CB8AC3E}">
        <p14:creationId xmlns:p14="http://schemas.microsoft.com/office/powerpoint/2010/main" val="126633007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217312-15A9-17E0-7037-E668EF390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D1F1E88-89AE-B1F9-4B8B-A7346C94D136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12) Prayer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9C8AA24A-CC14-F214-A31E-CE4429818A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E9513E-A407-9831-6E79-FFE2632E60F7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(b) Describe two different types of prayer used in Catholic worship.  [5]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06EF343-871F-381F-F7BF-A8EA43CBFDA6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734501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B7F52-974F-54CB-512C-FFCD76054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8443720C-F72E-F776-A092-F1F2FFA8C4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DF7EA6-A07E-2AE5-4ACE-79A6401C2EF3}"/>
              </a:ext>
            </a:extLst>
          </p:cNvPr>
          <p:cNvSpPr txBox="1"/>
          <p:nvPr/>
        </p:nvSpPr>
        <p:spPr>
          <a:xfrm>
            <a:off x="0" y="76200"/>
            <a:ext cx="12192000" cy="7186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Def:</a:t>
            </a:r>
            <a:r>
              <a:rPr lang="en-GB" sz="2400" dirty="0"/>
              <a:t> Prayer is described by the </a:t>
            </a:r>
            <a:r>
              <a:rPr lang="en-GB" sz="2400" b="1" dirty="0"/>
              <a:t>Catechism</a:t>
            </a:r>
            <a:r>
              <a:rPr lang="en-GB" sz="2400" dirty="0"/>
              <a:t> as the </a:t>
            </a:r>
            <a:r>
              <a:rPr lang="en-GB" sz="2400" b="1" dirty="0"/>
              <a:t>“raising of the mind and heart to God.”</a:t>
            </a:r>
          </a:p>
          <a:p>
            <a:endParaRPr lang="en-GB" sz="2400" dirty="0"/>
          </a:p>
          <a:p>
            <a:r>
              <a:rPr lang="en-GB" sz="2400" b="1" dirty="0"/>
              <a:t>P:</a:t>
            </a:r>
            <a:r>
              <a:rPr lang="en-GB" sz="2400" dirty="0"/>
              <a:t> One type of prayer is </a:t>
            </a:r>
            <a:r>
              <a:rPr lang="en-GB" sz="2400" b="1" u="sng" dirty="0"/>
              <a:t>Adoration: </a:t>
            </a:r>
            <a:r>
              <a:rPr lang="en-GB" sz="2400" dirty="0"/>
              <a:t> worshipping and praising God simply because </a:t>
            </a:r>
            <a:r>
              <a:rPr lang="en-GB" sz="2400" b="1" dirty="0"/>
              <a:t>God is worthy of worship</a:t>
            </a:r>
            <a:r>
              <a:rPr lang="en-GB" sz="2400" dirty="0"/>
              <a:t>.</a:t>
            </a:r>
            <a:br>
              <a:rPr lang="en-GB" sz="2400" dirty="0"/>
            </a:br>
            <a:r>
              <a:rPr lang="en-GB" sz="2400" b="1" dirty="0"/>
              <a:t>E: - </a:t>
            </a:r>
            <a:r>
              <a:rPr lang="en-GB" sz="2400" dirty="0"/>
              <a:t>Catholics may </a:t>
            </a:r>
            <a:r>
              <a:rPr lang="en-GB" sz="2400" u="sng" dirty="0"/>
              <a:t>pray silently before the Blessed Sacrament</a:t>
            </a:r>
            <a:r>
              <a:rPr lang="en-GB" sz="2400" dirty="0"/>
              <a:t>, believing </a:t>
            </a:r>
            <a:r>
              <a:rPr lang="en-GB" sz="2400" u="sng" dirty="0"/>
              <a:t>Christ is present in the Eucharist.</a:t>
            </a:r>
          </a:p>
          <a:p>
            <a:pPr lvl="0"/>
            <a:r>
              <a:rPr lang="en-GB" sz="2400" dirty="0"/>
              <a:t>     - The </a:t>
            </a:r>
            <a:r>
              <a:rPr lang="en-GB" sz="2400" b="1" u="sng" dirty="0"/>
              <a:t>Gloria</a:t>
            </a:r>
            <a:r>
              <a:rPr lang="en-GB" sz="2400" u="sng" dirty="0"/>
              <a:t> </a:t>
            </a:r>
            <a:r>
              <a:rPr lang="en-GB" sz="2400" dirty="0"/>
              <a:t>and </a:t>
            </a:r>
            <a:r>
              <a:rPr lang="en-GB" sz="2400" b="1" u="sng" dirty="0"/>
              <a:t>“Holy, Holy, Holy”</a:t>
            </a:r>
            <a:r>
              <a:rPr lang="en-GB" sz="2400" u="sng" dirty="0"/>
              <a:t> </a:t>
            </a:r>
            <a:r>
              <a:rPr lang="en-GB" sz="2400" dirty="0"/>
              <a:t>are also </a:t>
            </a:r>
            <a:r>
              <a:rPr lang="en-GB" sz="2400" u="sng" dirty="0"/>
              <a:t>prayers of adoration</a:t>
            </a:r>
            <a:r>
              <a:rPr lang="en-GB" sz="2400" dirty="0"/>
              <a:t>.</a:t>
            </a:r>
            <a:br>
              <a:rPr lang="en-GB" sz="2400" dirty="0"/>
            </a:br>
            <a:r>
              <a:rPr lang="en-GB" sz="2400" b="1" dirty="0"/>
              <a:t>E: - </a:t>
            </a:r>
            <a:r>
              <a:rPr lang="en-GB" sz="2400" dirty="0"/>
              <a:t>Catholics recognise </a:t>
            </a:r>
            <a:r>
              <a:rPr lang="en-GB" sz="2400" b="1" dirty="0"/>
              <a:t>God’s greatness and holiness</a:t>
            </a:r>
            <a:r>
              <a:rPr lang="en-GB" sz="2400" dirty="0"/>
              <a:t>.</a:t>
            </a:r>
          </a:p>
          <a:p>
            <a:pPr lvl="0"/>
            <a:r>
              <a:rPr lang="en-GB" sz="2400" dirty="0"/>
              <a:t>     - It helps them focus completely on God rather than asking for something for themselves. </a:t>
            </a:r>
          </a:p>
          <a:p>
            <a:pPr lvl="0"/>
            <a:endParaRPr lang="en-GB" sz="2400" dirty="0"/>
          </a:p>
          <a:p>
            <a:r>
              <a:rPr lang="en-GB" sz="2400" b="1" dirty="0"/>
              <a:t>P:</a:t>
            </a:r>
            <a:r>
              <a:rPr lang="en-GB" sz="2400" dirty="0"/>
              <a:t> Another type is </a:t>
            </a:r>
            <a:r>
              <a:rPr lang="en-GB" sz="2400" b="1" dirty="0"/>
              <a:t>Thanksgiving:</a:t>
            </a:r>
            <a:r>
              <a:rPr lang="en-GB" sz="2400" dirty="0"/>
              <a:t> thanking God for what he has done and provided.</a:t>
            </a:r>
            <a:br>
              <a:rPr lang="en-GB" sz="2400" dirty="0"/>
            </a:br>
            <a:r>
              <a:rPr lang="en-GB" sz="2400" b="1" dirty="0"/>
              <a:t>E: - </a:t>
            </a:r>
            <a:r>
              <a:rPr lang="en-GB" sz="2400" dirty="0"/>
              <a:t>Catholics may </a:t>
            </a:r>
            <a:r>
              <a:rPr lang="en-GB" sz="2400" u="sng" dirty="0"/>
              <a:t>thank God for </a:t>
            </a:r>
            <a:r>
              <a:rPr lang="en-GB" sz="2400" b="1" u="sng" dirty="0"/>
              <a:t>creation, answered prayers and blessings</a:t>
            </a:r>
            <a:r>
              <a:rPr lang="en-GB" sz="2400" dirty="0"/>
              <a:t>.</a:t>
            </a:r>
          </a:p>
          <a:p>
            <a:pPr lvl="0"/>
            <a:r>
              <a:rPr lang="en-GB" sz="2400" dirty="0"/>
              <a:t>     - The </a:t>
            </a:r>
            <a:r>
              <a:rPr lang="en-GB" sz="2400" b="1" i="1" u="sng" dirty="0"/>
              <a:t>Eucharist</a:t>
            </a:r>
            <a:r>
              <a:rPr lang="en-GB" sz="2400" dirty="0"/>
              <a:t> is the most important act of thanksgiving; the word </a:t>
            </a:r>
            <a:r>
              <a:rPr lang="en-GB" sz="2400" i="1" u="sng" dirty="0"/>
              <a:t>Eucharist</a:t>
            </a:r>
            <a:r>
              <a:rPr lang="en-GB" sz="2400" u="sng" dirty="0"/>
              <a:t> itself means </a:t>
            </a:r>
            <a:r>
              <a:rPr lang="en-GB" sz="2400" b="1" u="sng" dirty="0"/>
              <a:t>“thanksgiving</a:t>
            </a:r>
            <a:r>
              <a:rPr lang="en-GB" sz="2400" b="1" dirty="0"/>
              <a:t>.”</a:t>
            </a:r>
            <a:br>
              <a:rPr lang="en-GB" sz="2400" dirty="0"/>
            </a:br>
            <a:r>
              <a:rPr lang="en-GB" sz="2400" b="1" dirty="0"/>
              <a:t>E: - </a:t>
            </a:r>
            <a:r>
              <a:rPr lang="en-GB" sz="2400" dirty="0"/>
              <a:t>Catholics thank God especially for </a:t>
            </a:r>
            <a:r>
              <a:rPr lang="en-GB" sz="2400" b="1" dirty="0"/>
              <a:t>Jesus’ death and resurrection</a:t>
            </a:r>
            <a:r>
              <a:rPr lang="en-GB" sz="2400" dirty="0"/>
              <a:t>, which made salvation possible.</a:t>
            </a:r>
          </a:p>
          <a:p>
            <a:pPr lvl="0"/>
            <a:r>
              <a:rPr lang="en-GB" sz="2400" dirty="0"/>
              <a:t>    - It encourages Catholics to recognise that the good things in their lives ultimately come from </a:t>
            </a:r>
            <a:r>
              <a:rPr lang="en-GB" sz="2400" b="1" dirty="0"/>
              <a:t>God</a:t>
            </a:r>
            <a:r>
              <a:rPr lang="en-GB" sz="2400" dirty="0"/>
              <a:t>.</a:t>
            </a:r>
          </a:p>
          <a:p>
            <a:endParaRPr lang="en-GB" sz="2900" dirty="0"/>
          </a:p>
        </p:txBody>
      </p:sp>
    </p:spTree>
    <p:extLst>
      <p:ext uri="{BB962C8B-B14F-4D97-AF65-F5344CB8AC3E}">
        <p14:creationId xmlns:p14="http://schemas.microsoft.com/office/powerpoint/2010/main" val="427699885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FCB8A-EEA1-BBEF-46CB-C00E52A23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04EAC18-11A6-2246-69B2-9485703D945C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12) Prayer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469E3ECB-F8C7-1F93-0B48-7E52FCAE80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5FEC12-62E1-5557-9244-AB6AF4EEA385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(c) Explain Catholic beliefs about the importance of prayer. [8]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AB1D581-9D79-3486-DAB7-02C5B117A783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395037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4D258-290F-BCA1-011D-6E5B675FA6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5C2450E3-0BBE-3B22-6984-027FE84569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AF36B3-029C-38A1-7BF7-D16EA59BE488}"/>
              </a:ext>
            </a:extLst>
          </p:cNvPr>
          <p:cNvSpPr txBox="1"/>
          <p:nvPr/>
        </p:nvSpPr>
        <p:spPr>
          <a:xfrm>
            <a:off x="0" y="-66908"/>
            <a:ext cx="12192000" cy="7463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P:</a:t>
            </a:r>
            <a:r>
              <a:rPr lang="en-GB" dirty="0"/>
              <a:t> Prayer is important because it helps Catholics </a:t>
            </a:r>
            <a:r>
              <a:rPr lang="en-GB" b="1" dirty="0"/>
              <a:t>communicate with God and strengthen their relationship with him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</a:t>
            </a:r>
            <a:r>
              <a:rPr lang="en-GB" dirty="0"/>
              <a:t> - </a:t>
            </a:r>
            <a:r>
              <a:rPr lang="en-GB" b="1" u="sng" dirty="0"/>
              <a:t>Catechism</a:t>
            </a:r>
            <a:r>
              <a:rPr lang="en-GB" b="1" dirty="0"/>
              <a:t>:</a:t>
            </a:r>
            <a:r>
              <a:rPr lang="en-GB" dirty="0"/>
              <a:t> prayer is the</a:t>
            </a:r>
            <a:r>
              <a:rPr lang="en-GB" u="sng" dirty="0"/>
              <a:t> </a:t>
            </a:r>
            <a:r>
              <a:rPr lang="en-GB" b="1" u="sng" dirty="0"/>
              <a:t>“raising of the mind and heart to God.”</a:t>
            </a:r>
            <a:endParaRPr lang="en-GB" u="sng" dirty="0"/>
          </a:p>
          <a:p>
            <a:pPr lvl="0"/>
            <a:r>
              <a:rPr lang="en-GB" dirty="0"/>
              <a:t>    - Catholics may </a:t>
            </a:r>
            <a:r>
              <a:rPr lang="en-GB" u="sng" dirty="0"/>
              <a:t>set aside time each day to pray quietly or speak to God in their own words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</a:t>
            </a:r>
            <a:r>
              <a:rPr lang="en-GB" dirty="0"/>
              <a:t>Prayer allows Catholics to </a:t>
            </a:r>
            <a:r>
              <a:rPr lang="en-GB" b="1" dirty="0"/>
              <a:t>talk to God and listen for his guidance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Regular prayer helps them become </a:t>
            </a:r>
            <a:r>
              <a:rPr lang="en-GB" b="1" dirty="0"/>
              <a:t>closer to God</a:t>
            </a:r>
            <a:r>
              <a:rPr lang="en-GB" dirty="0"/>
              <a:t> and keep him at the centre of their lives. </a:t>
            </a:r>
          </a:p>
          <a:p>
            <a:pPr lvl="0"/>
            <a:endParaRPr lang="en-GB" dirty="0"/>
          </a:p>
          <a:p>
            <a:r>
              <a:rPr lang="en-GB" b="1" dirty="0"/>
              <a:t>P:</a:t>
            </a:r>
            <a:r>
              <a:rPr lang="en-GB" dirty="0"/>
              <a:t> Prayer is important because Catholics are following the </a:t>
            </a:r>
            <a:r>
              <a:rPr lang="en-GB" b="1" dirty="0"/>
              <a:t>teaching and example of Jesus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u="sng" dirty="0"/>
              <a:t>Jesus taught his disciples the </a:t>
            </a:r>
            <a:r>
              <a:rPr lang="en-GB" b="1" u="sng" dirty="0"/>
              <a:t>Lord’s Prayer </a:t>
            </a:r>
            <a:r>
              <a:rPr lang="en-GB" b="1" dirty="0"/>
              <a:t>(Our Father)</a:t>
            </a:r>
            <a:r>
              <a:rPr lang="en-GB" dirty="0"/>
              <a:t> when they asked him how to pray.</a:t>
            </a:r>
          </a:p>
          <a:p>
            <a:pPr lvl="0"/>
            <a:r>
              <a:rPr lang="en-GB" b="1" dirty="0"/>
              <a:t>E: - </a:t>
            </a:r>
            <a:r>
              <a:rPr lang="en-GB" dirty="0"/>
              <a:t>Catholics believe Jesus is the </a:t>
            </a:r>
            <a:r>
              <a:rPr lang="en-GB" b="1" dirty="0"/>
              <a:t>Son of God</a:t>
            </a:r>
            <a:r>
              <a:rPr lang="en-GB" dirty="0"/>
              <a:t>, so his example should be followed.</a:t>
            </a:r>
          </a:p>
          <a:p>
            <a:pPr lvl="0"/>
            <a:r>
              <a:rPr lang="en-GB" dirty="0"/>
              <a:t>     - Praying therefore helps Catholics </a:t>
            </a:r>
            <a:r>
              <a:rPr lang="en-GB" b="1" dirty="0"/>
              <a:t>live as Jesus taught them to live</a:t>
            </a:r>
            <a:r>
              <a:rPr lang="en-GB" dirty="0"/>
              <a:t>. </a:t>
            </a:r>
          </a:p>
          <a:p>
            <a:pPr lvl="0"/>
            <a:endParaRPr lang="en-GB" dirty="0"/>
          </a:p>
          <a:p>
            <a:r>
              <a:rPr lang="en-GB" b="1" dirty="0"/>
              <a:t>P:</a:t>
            </a:r>
            <a:r>
              <a:rPr lang="en-GB" dirty="0"/>
              <a:t> Prayer is important because it allows Catholics to express </a:t>
            </a:r>
            <a:r>
              <a:rPr lang="en-GB" b="1" dirty="0"/>
              <a:t>different needs, feelings and beliefs to God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</a:t>
            </a:r>
            <a:r>
              <a:rPr lang="en-GB" dirty="0"/>
              <a:t>- The </a:t>
            </a:r>
            <a:r>
              <a:rPr lang="en-GB" u="sng" dirty="0"/>
              <a:t>Lord’s Prayer </a:t>
            </a:r>
            <a:r>
              <a:rPr lang="en-GB" dirty="0"/>
              <a:t>contains different types of prayer:</a:t>
            </a:r>
          </a:p>
          <a:p>
            <a:pPr lvl="1"/>
            <a:r>
              <a:rPr lang="en-GB" u="sng" dirty="0"/>
              <a:t>“Hallowed be thy name” = Adoration.</a:t>
            </a:r>
          </a:p>
          <a:p>
            <a:pPr lvl="1"/>
            <a:r>
              <a:rPr lang="en-GB" u="sng" dirty="0"/>
              <a:t>“Forgive us our trespasses” = Repentance.</a:t>
            </a:r>
          </a:p>
          <a:p>
            <a:pPr lvl="1"/>
            <a:r>
              <a:rPr lang="en-GB" u="sng" dirty="0"/>
              <a:t>“Give us this day our daily bread” = Petition.</a:t>
            </a:r>
          </a:p>
          <a:p>
            <a:r>
              <a:rPr lang="en-GB" b="1" dirty="0"/>
              <a:t>E: - </a:t>
            </a:r>
            <a:r>
              <a:rPr lang="en-GB" dirty="0"/>
              <a:t>Catholics can </a:t>
            </a:r>
            <a:r>
              <a:rPr lang="en-GB" b="1" dirty="0"/>
              <a:t>praise God, ask forgiveness and ask for help</a:t>
            </a:r>
            <a:r>
              <a:rPr lang="en-GB" dirty="0"/>
              <a:t> through prayer.</a:t>
            </a:r>
          </a:p>
          <a:p>
            <a:pPr lvl="0"/>
            <a:r>
              <a:rPr lang="en-GB" dirty="0"/>
              <a:t>Prayer therefore supports Catholics through </a:t>
            </a:r>
            <a:r>
              <a:rPr lang="en-GB" b="1" dirty="0"/>
              <a:t>different situations in life</a:t>
            </a:r>
            <a:r>
              <a:rPr lang="en-GB" dirty="0"/>
              <a:t>. </a:t>
            </a:r>
          </a:p>
          <a:p>
            <a:pPr lvl="0"/>
            <a:endParaRPr lang="en-GB" dirty="0"/>
          </a:p>
          <a:p>
            <a:r>
              <a:rPr lang="en-GB" b="1" dirty="0"/>
              <a:t>P:</a:t>
            </a:r>
            <a:r>
              <a:rPr lang="en-GB" dirty="0"/>
              <a:t> Prayer is important because it allows Catholics to </a:t>
            </a:r>
            <a:r>
              <a:rPr lang="en-GB" b="1" dirty="0"/>
              <a:t>intercede for other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b="1" u="sng" dirty="0"/>
              <a:t>Intercessory prayer:</a:t>
            </a:r>
            <a:r>
              <a:rPr lang="en-GB" u="sng" dirty="0"/>
              <a:t> Catholics ask God to help others, such as people suffering from </a:t>
            </a:r>
            <a:r>
              <a:rPr lang="en-GB" b="1" u="sng" dirty="0"/>
              <a:t>war, illness or poverty</a:t>
            </a:r>
            <a:r>
              <a:rPr lang="en-GB" u="sng" dirty="0"/>
              <a:t>.</a:t>
            </a:r>
          </a:p>
          <a:p>
            <a:pPr lvl="0"/>
            <a:r>
              <a:rPr lang="en-GB" dirty="0"/>
              <a:t>     - </a:t>
            </a:r>
            <a:r>
              <a:rPr lang="en-GB" u="sng" dirty="0"/>
              <a:t>Catholics also pray </a:t>
            </a:r>
            <a:r>
              <a:rPr lang="en-GB" b="1" u="sng" dirty="0"/>
              <a:t>“Eternal rest grant unto them, O Lord”</a:t>
            </a:r>
            <a:r>
              <a:rPr lang="en-GB" u="sng" dirty="0"/>
              <a:t> for people who have died.</a:t>
            </a:r>
            <a:br>
              <a:rPr lang="en-GB" u="sng" dirty="0"/>
            </a:br>
            <a:r>
              <a:rPr lang="en-GB" b="1" dirty="0"/>
              <a:t>E: - </a:t>
            </a:r>
            <a:r>
              <a:rPr lang="en-GB" dirty="0"/>
              <a:t>This puts Jesus’ command to </a:t>
            </a:r>
            <a:r>
              <a:rPr lang="en-GB" b="1" dirty="0"/>
              <a:t>“love your neighbour”</a:t>
            </a:r>
            <a:r>
              <a:rPr lang="en-GB" dirty="0"/>
              <a:t> into practice.</a:t>
            </a:r>
          </a:p>
          <a:p>
            <a:pPr lvl="0"/>
            <a:r>
              <a:rPr lang="en-GB" dirty="0"/>
              <a:t>    - It reminds Catholics to think about the </a:t>
            </a:r>
            <a:r>
              <a:rPr lang="en-GB" b="1" dirty="0"/>
              <a:t>needs of others rather than only themselves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- Prayer can also bring </a:t>
            </a:r>
            <a:r>
              <a:rPr lang="en-GB" b="1" dirty="0"/>
              <a:t>comfort and hope</a:t>
            </a:r>
            <a:r>
              <a:rPr lang="en-GB" dirty="0"/>
              <a:t> to those who are suffering or grieving. </a:t>
            </a:r>
          </a:p>
          <a:p>
            <a:endParaRPr lang="en-GB" sz="2900" dirty="0"/>
          </a:p>
        </p:txBody>
      </p:sp>
    </p:spTree>
    <p:extLst>
      <p:ext uri="{BB962C8B-B14F-4D97-AF65-F5344CB8AC3E}">
        <p14:creationId xmlns:p14="http://schemas.microsoft.com/office/powerpoint/2010/main" val="101696268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AAECD-90DB-0B79-8888-5CD89C4AE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EB72897-6E75-9180-7F75-E5D2F1A55B59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12) Prayer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AE0CFCB6-8249-2103-CD92-817A53672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98A41A-24B4-2A9C-B35F-E8D3D1CE7469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(d)  'The only prayer Christians need ever say is the Lord's Prayer'. Discuss. [15]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BB82473-D351-B1F5-42E0-2E7F880C0462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07922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9FB2D4-C40C-3FBC-4102-FCCA18756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13CC58FD-5BB8-B27A-E0B7-E4AE2DDD2F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C92364-ACC9-C45F-0689-F2F4408E2AF5}"/>
              </a:ext>
            </a:extLst>
          </p:cNvPr>
          <p:cNvSpPr txBox="1"/>
          <p:nvPr/>
        </p:nvSpPr>
        <p:spPr>
          <a:xfrm>
            <a:off x="0" y="35763"/>
            <a:ext cx="12192000" cy="6786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b="1" dirty="0"/>
              <a:t>P:</a:t>
            </a:r>
            <a:r>
              <a:rPr lang="en-GB" sz="1500" dirty="0"/>
              <a:t> Some Christians would </a:t>
            </a:r>
            <a:r>
              <a:rPr lang="en-GB" sz="1500" b="1" dirty="0"/>
              <a:t>agree</a:t>
            </a:r>
            <a:r>
              <a:rPr lang="en-GB" sz="1500" dirty="0"/>
              <a:t> because the Lord’s Prayer was</a:t>
            </a:r>
            <a:r>
              <a:rPr lang="en-GB" sz="1500" b="1" dirty="0"/>
              <a:t> taught by Jesus</a:t>
            </a:r>
            <a:r>
              <a:rPr lang="en-GB" sz="1500" dirty="0"/>
              <a:t>.</a:t>
            </a:r>
            <a:br>
              <a:rPr lang="en-GB" sz="1500" dirty="0"/>
            </a:br>
            <a:r>
              <a:rPr lang="en-GB" sz="1500" b="1" dirty="0"/>
              <a:t>E: - </a:t>
            </a:r>
            <a:r>
              <a:rPr lang="en-GB" sz="1500" dirty="0"/>
              <a:t>In </a:t>
            </a:r>
            <a:r>
              <a:rPr lang="en-GB" sz="1500" b="1" dirty="0"/>
              <a:t>Mattews and Luke’s Gospel</a:t>
            </a:r>
            <a:r>
              <a:rPr lang="en-GB" sz="1500" dirty="0"/>
              <a:t>, Jesus teaches it after his disciples ask him </a:t>
            </a:r>
            <a:r>
              <a:rPr lang="en-GB" sz="1500" b="1" dirty="0"/>
              <a:t>how to pray</a:t>
            </a:r>
            <a:r>
              <a:rPr lang="en-GB" sz="1500" dirty="0"/>
              <a:t>.</a:t>
            </a:r>
            <a:br>
              <a:rPr lang="en-GB" sz="1500" dirty="0"/>
            </a:br>
            <a:r>
              <a:rPr lang="en-GB" sz="1500" b="1" dirty="0"/>
              <a:t>E: - </a:t>
            </a:r>
            <a:r>
              <a:rPr lang="en-GB" sz="1500" dirty="0"/>
              <a:t>Christians believe Jesus is the </a:t>
            </a:r>
            <a:r>
              <a:rPr lang="en-GB" sz="1500" b="1" dirty="0"/>
              <a:t>Son of God, the second person of the trinity</a:t>
            </a:r>
            <a:br>
              <a:rPr lang="en-GB" sz="1500" b="1" dirty="0"/>
            </a:br>
            <a:r>
              <a:rPr lang="en-GB" sz="1500" b="1" dirty="0"/>
              <a:t>     - </a:t>
            </a:r>
            <a:r>
              <a:rPr lang="en-GB" sz="1500" dirty="0"/>
              <a:t>If Jesus himself gave Christians a model prayer, some may argue that </a:t>
            </a:r>
            <a:r>
              <a:rPr lang="en-GB" sz="1500" b="1" dirty="0"/>
              <a:t>no other prayer is necessary</a:t>
            </a:r>
            <a:r>
              <a:rPr lang="en-GB" sz="1500" dirty="0"/>
              <a:t>.</a:t>
            </a:r>
            <a:br>
              <a:rPr lang="en-GB" sz="1500" dirty="0"/>
            </a:br>
            <a:r>
              <a:rPr lang="en-GB" sz="1500" b="1" dirty="0"/>
              <a:t>L:</a:t>
            </a:r>
            <a:r>
              <a:rPr lang="en-GB" sz="1500" dirty="0"/>
              <a:t> Therefore, Christians may agree because the Lord’s Prayer comes directly from </a:t>
            </a:r>
            <a:r>
              <a:rPr lang="en-GB" sz="1500" b="1" dirty="0"/>
              <a:t>Jesus’ teaching and authority</a:t>
            </a:r>
            <a:r>
              <a:rPr lang="en-GB" sz="1500" dirty="0"/>
              <a:t>. </a:t>
            </a:r>
          </a:p>
          <a:p>
            <a:endParaRPr lang="en-GB" sz="1500" dirty="0"/>
          </a:p>
          <a:p>
            <a:r>
              <a:rPr lang="en-GB" sz="1500" b="1" dirty="0"/>
              <a:t>P:</a:t>
            </a:r>
            <a:r>
              <a:rPr lang="en-GB" sz="1500" dirty="0"/>
              <a:t> Other Christians would </a:t>
            </a:r>
            <a:r>
              <a:rPr lang="en-GB" sz="1500" b="1" dirty="0"/>
              <a:t>disagree</a:t>
            </a:r>
            <a:r>
              <a:rPr lang="en-GB" sz="1500" dirty="0"/>
              <a:t> because Christians sometimes need </a:t>
            </a:r>
            <a:r>
              <a:rPr lang="en-GB" sz="1500" b="1" dirty="0"/>
              <a:t>extempore prayer to express personal feelings and needs</a:t>
            </a:r>
            <a:r>
              <a:rPr lang="en-GB" sz="1500" dirty="0"/>
              <a:t>.</a:t>
            </a:r>
            <a:br>
              <a:rPr lang="en-GB" sz="1500" dirty="0"/>
            </a:br>
            <a:r>
              <a:rPr lang="en-GB" sz="1500" b="1" dirty="0"/>
              <a:t>E:</a:t>
            </a:r>
            <a:r>
              <a:rPr lang="en-GB" sz="1500" dirty="0"/>
              <a:t> - </a:t>
            </a:r>
            <a:r>
              <a:rPr lang="en-GB" sz="1500" b="1" i="1" u="sng" dirty="0"/>
              <a:t>Extempore prayer</a:t>
            </a:r>
            <a:r>
              <a:rPr lang="en-GB" sz="1500" i="1" u="sng" dirty="0"/>
              <a:t> </a:t>
            </a:r>
            <a:r>
              <a:rPr lang="en-GB" sz="1500" dirty="0"/>
              <a:t>means </a:t>
            </a:r>
            <a:r>
              <a:rPr lang="en-GB" sz="1500" b="1" u="sng" dirty="0"/>
              <a:t>speaking to God spontaneously in your own words</a:t>
            </a:r>
            <a:r>
              <a:rPr lang="en-GB" sz="1500" dirty="0"/>
              <a:t>.</a:t>
            </a:r>
          </a:p>
          <a:p>
            <a:pPr lvl="0"/>
            <a:r>
              <a:rPr lang="en-GB" sz="1500" dirty="0"/>
              <a:t>     - The Catechism describes prayer as raising the “mind and heart to God.”</a:t>
            </a:r>
            <a:br>
              <a:rPr lang="en-GB" sz="1500" dirty="0"/>
            </a:br>
            <a:r>
              <a:rPr lang="en-GB" sz="1500" b="1" dirty="0"/>
              <a:t>E: - </a:t>
            </a:r>
            <a:r>
              <a:rPr lang="en-GB" sz="1500" dirty="0"/>
              <a:t>Someone may need to pray specifically about </a:t>
            </a:r>
            <a:r>
              <a:rPr lang="en-GB" sz="1500" b="1" dirty="0"/>
              <a:t>illness, grief, an important decision or another personal problem</a:t>
            </a:r>
            <a:r>
              <a:rPr lang="en-GB" sz="1500" dirty="0"/>
              <a:t>.</a:t>
            </a:r>
          </a:p>
          <a:p>
            <a:pPr lvl="0"/>
            <a:r>
              <a:rPr lang="en-GB" sz="1500" dirty="0"/>
              <a:t>     - Repeating the same formulaic words can sometimes become </a:t>
            </a:r>
            <a:r>
              <a:rPr lang="en-GB" sz="1500" b="1" dirty="0"/>
              <a:t>unthinking or repetitive</a:t>
            </a:r>
            <a:r>
              <a:rPr lang="en-GB" sz="1500" dirty="0"/>
              <a:t>.</a:t>
            </a:r>
          </a:p>
          <a:p>
            <a:pPr lvl="0"/>
            <a:r>
              <a:rPr lang="en-GB" sz="1500" b="1" dirty="0"/>
              <a:t>L:</a:t>
            </a:r>
            <a:r>
              <a:rPr lang="en-GB" sz="1500" dirty="0"/>
              <a:t> Therefore, the Lord’s Prayer cannot be the only prayer needed because Christians should also be able to </a:t>
            </a:r>
            <a:r>
              <a:rPr lang="en-GB" sz="1500" b="1" dirty="0"/>
              <a:t>speak personally to God</a:t>
            </a:r>
            <a:r>
              <a:rPr lang="en-GB" sz="1500" dirty="0"/>
              <a:t>.</a:t>
            </a:r>
          </a:p>
          <a:p>
            <a:pPr lvl="0"/>
            <a:r>
              <a:rPr lang="en-GB" sz="1500" dirty="0"/>
              <a:t> </a:t>
            </a:r>
          </a:p>
          <a:p>
            <a:r>
              <a:rPr lang="en-GB" sz="1500" b="1" dirty="0"/>
              <a:t>P:</a:t>
            </a:r>
            <a:r>
              <a:rPr lang="en-GB" sz="1500" dirty="0"/>
              <a:t> Some Christians would </a:t>
            </a:r>
            <a:r>
              <a:rPr lang="en-GB" sz="1500" b="1" dirty="0"/>
              <a:t>agree</a:t>
            </a:r>
            <a:r>
              <a:rPr lang="en-GB" sz="1500" dirty="0"/>
              <a:t> because the Lord’s Prayer contains </a:t>
            </a:r>
            <a:r>
              <a:rPr lang="en-GB" sz="1500" b="1" dirty="0"/>
              <a:t>almost everything Christians need to pray about</a:t>
            </a:r>
            <a:r>
              <a:rPr lang="en-GB" sz="1500" dirty="0"/>
              <a:t>.</a:t>
            </a:r>
            <a:br>
              <a:rPr lang="en-GB" sz="1500" dirty="0"/>
            </a:br>
            <a:r>
              <a:rPr lang="en-GB" sz="1500" b="1" dirty="0"/>
              <a:t>E:</a:t>
            </a:r>
            <a:r>
              <a:rPr lang="en-GB" sz="1500" dirty="0"/>
              <a:t> - </a:t>
            </a:r>
            <a:r>
              <a:rPr lang="en-GB" sz="1500" i="1" u="sng" dirty="0"/>
              <a:t>“Hallowed be thy name” </a:t>
            </a:r>
            <a:r>
              <a:rPr lang="en-GB" sz="1500" dirty="0"/>
              <a:t>= </a:t>
            </a:r>
            <a:r>
              <a:rPr lang="en-GB" sz="1500" b="1" u="sng" dirty="0"/>
              <a:t>Adoration</a:t>
            </a:r>
            <a:r>
              <a:rPr lang="en-GB" sz="1500" u="sng" dirty="0"/>
              <a:t>.</a:t>
            </a:r>
          </a:p>
          <a:p>
            <a:pPr lvl="0"/>
            <a:r>
              <a:rPr lang="en-GB" sz="1500" i="1" dirty="0"/>
              <a:t>     - </a:t>
            </a:r>
            <a:r>
              <a:rPr lang="en-GB" sz="1500" i="1" u="sng" dirty="0"/>
              <a:t>“Give us this day our daily bread” </a:t>
            </a:r>
            <a:r>
              <a:rPr lang="en-GB" sz="1500" dirty="0"/>
              <a:t>= </a:t>
            </a:r>
            <a:r>
              <a:rPr lang="en-GB" sz="1500" b="1" u="sng" dirty="0"/>
              <a:t>Petition</a:t>
            </a:r>
            <a:r>
              <a:rPr lang="en-GB" sz="1500" dirty="0"/>
              <a:t>.</a:t>
            </a:r>
          </a:p>
          <a:p>
            <a:pPr lvl="0"/>
            <a:r>
              <a:rPr lang="en-GB" sz="1500" b="1" dirty="0"/>
              <a:t>     - </a:t>
            </a:r>
            <a:r>
              <a:rPr lang="en-GB" sz="1500" i="1" u="sng" dirty="0"/>
              <a:t>“Forgive us our trespasses” </a:t>
            </a:r>
            <a:r>
              <a:rPr lang="en-GB" sz="1500" dirty="0"/>
              <a:t>= </a:t>
            </a:r>
            <a:r>
              <a:rPr lang="en-GB" sz="1500" b="1" u="sng" dirty="0"/>
              <a:t>Repentance</a:t>
            </a:r>
            <a:r>
              <a:rPr lang="en-GB" sz="1500" dirty="0"/>
              <a:t>.</a:t>
            </a:r>
          </a:p>
          <a:p>
            <a:pPr lvl="0"/>
            <a:r>
              <a:rPr lang="en-GB" sz="1500" b="1" dirty="0"/>
              <a:t>     </a:t>
            </a:r>
            <a:r>
              <a:rPr lang="en-GB" sz="1500" dirty="0"/>
              <a:t>- </a:t>
            </a:r>
            <a:r>
              <a:rPr lang="en-GB" sz="1500" u="sng" dirty="0"/>
              <a:t>Tertullian</a:t>
            </a:r>
            <a:r>
              <a:rPr lang="en-GB" sz="1500" dirty="0"/>
              <a:t> called it the </a:t>
            </a:r>
            <a:r>
              <a:rPr lang="en-GB" sz="1500" u="sng" dirty="0"/>
              <a:t>“summary of the whole Gospel,” </a:t>
            </a:r>
            <a:br>
              <a:rPr lang="en-GB" sz="1500" dirty="0"/>
            </a:br>
            <a:r>
              <a:rPr lang="en-GB" sz="1500" b="1" dirty="0"/>
              <a:t>E: - </a:t>
            </a:r>
            <a:r>
              <a:rPr lang="en-GB" sz="1500" dirty="0"/>
              <a:t>It includes praise, forgiveness, asking for help and commitment to God’s will.</a:t>
            </a:r>
            <a:br>
              <a:rPr lang="en-GB" sz="1500" dirty="0"/>
            </a:br>
            <a:r>
              <a:rPr lang="en-GB" sz="1500" b="1" dirty="0"/>
              <a:t>L:</a:t>
            </a:r>
            <a:r>
              <a:rPr lang="en-GB" sz="1500" dirty="0"/>
              <a:t> Therefore, Christians may agree because the Lord’s Prayer is a </a:t>
            </a:r>
            <a:r>
              <a:rPr lang="en-GB" sz="1500" b="1" dirty="0"/>
              <a:t>complete summary of Christian prayer and belief</a:t>
            </a:r>
            <a:r>
              <a:rPr lang="en-GB" sz="1500" dirty="0"/>
              <a:t>. </a:t>
            </a:r>
          </a:p>
          <a:p>
            <a:pPr lvl="0"/>
            <a:endParaRPr lang="en-GB" sz="1500" dirty="0"/>
          </a:p>
          <a:p>
            <a:r>
              <a:rPr lang="en-GB" sz="1500" b="1" dirty="0"/>
              <a:t>P:</a:t>
            </a:r>
            <a:r>
              <a:rPr lang="en-GB" sz="1500" dirty="0"/>
              <a:t> Other Christians would </a:t>
            </a:r>
            <a:r>
              <a:rPr lang="en-GB" sz="1500" b="1" dirty="0"/>
              <a:t>disagree</a:t>
            </a:r>
            <a:r>
              <a:rPr lang="en-GB" sz="1500" dirty="0"/>
              <a:t> because different situations require </a:t>
            </a:r>
            <a:r>
              <a:rPr lang="en-GB" sz="1500" b="1" dirty="0"/>
              <a:t>different types of prayer</a:t>
            </a:r>
            <a:r>
              <a:rPr lang="en-GB" sz="1500" dirty="0"/>
              <a:t>.</a:t>
            </a:r>
            <a:br>
              <a:rPr lang="en-GB" sz="1500" dirty="0"/>
            </a:br>
            <a:r>
              <a:rPr lang="en-GB" sz="1500" b="1" dirty="0"/>
              <a:t>E: - </a:t>
            </a:r>
            <a:r>
              <a:rPr lang="en-GB" sz="1500" dirty="0"/>
              <a:t>Catholics use </a:t>
            </a:r>
            <a:r>
              <a:rPr lang="en-GB" sz="1500" b="1" u="sng" dirty="0"/>
              <a:t>intercessory prayers</a:t>
            </a:r>
            <a:r>
              <a:rPr lang="en-GB" sz="1500" u="sng" dirty="0"/>
              <a:t> </a:t>
            </a:r>
            <a:r>
              <a:rPr lang="en-GB" sz="1500" dirty="0"/>
              <a:t>at Mass to </a:t>
            </a:r>
            <a:r>
              <a:rPr lang="en-GB" sz="1500" u="sng" dirty="0"/>
              <a:t>pray for people suffering from </a:t>
            </a:r>
            <a:r>
              <a:rPr lang="en-GB" sz="1500" b="1" u="sng" dirty="0"/>
              <a:t>war, illness or poverty</a:t>
            </a:r>
            <a:r>
              <a:rPr lang="en-GB" sz="1500" dirty="0"/>
              <a:t>.</a:t>
            </a:r>
          </a:p>
          <a:p>
            <a:pPr lvl="0"/>
            <a:r>
              <a:rPr lang="en-GB" sz="1500" dirty="0"/>
              <a:t>    - </a:t>
            </a:r>
            <a:r>
              <a:rPr lang="en-GB" sz="1500" u="sng" dirty="0"/>
              <a:t>Jesus himself also used </a:t>
            </a:r>
            <a:r>
              <a:rPr lang="en-GB" sz="1500" b="1" u="sng" dirty="0"/>
              <a:t>the Psalms</a:t>
            </a:r>
            <a:r>
              <a:rPr lang="en-GB" sz="1500" dirty="0"/>
              <a:t>, showing he did not pray only one prayer.</a:t>
            </a:r>
            <a:br>
              <a:rPr lang="en-GB" sz="1500" dirty="0"/>
            </a:br>
            <a:r>
              <a:rPr lang="en-GB" sz="1500" b="1" dirty="0"/>
              <a:t>E: </a:t>
            </a:r>
            <a:r>
              <a:rPr lang="en-GB" sz="1500" dirty="0"/>
              <a:t>The Lord’s Prayer cannot mention every particular person or situation Christians may want to bring before God.</a:t>
            </a:r>
          </a:p>
          <a:p>
            <a:pPr lvl="0"/>
            <a:r>
              <a:rPr lang="en-GB" sz="1500" dirty="0"/>
              <a:t>Other prayers allow Christians to express </a:t>
            </a:r>
            <a:r>
              <a:rPr lang="en-GB" sz="1500" b="1" dirty="0"/>
              <a:t>thanksgiving, grief, repentance or concern for specific people</a:t>
            </a:r>
            <a:r>
              <a:rPr lang="en-GB" sz="1500" dirty="0"/>
              <a:t>.</a:t>
            </a:r>
          </a:p>
          <a:p>
            <a:pPr lvl="0"/>
            <a:r>
              <a:rPr lang="en-GB" sz="1500" b="1" dirty="0"/>
              <a:t>L:</a:t>
            </a:r>
            <a:r>
              <a:rPr lang="en-GB" sz="1500" dirty="0"/>
              <a:t> Therefore, Christians need more than the Lord’s Prayer because prayer should respond to the </a:t>
            </a:r>
            <a:r>
              <a:rPr lang="en-GB" sz="1500" b="1" dirty="0"/>
              <a:t>different experiences and needs of life</a:t>
            </a:r>
            <a:r>
              <a:rPr lang="en-GB" sz="1500" dirty="0"/>
              <a:t>.</a:t>
            </a:r>
          </a:p>
          <a:p>
            <a:pPr lvl="0"/>
            <a:r>
              <a:rPr lang="en-GB" sz="1500" dirty="0"/>
              <a:t> </a:t>
            </a:r>
          </a:p>
          <a:p>
            <a:r>
              <a:rPr lang="en-GB" sz="1500" b="1" dirty="0"/>
              <a:t>In conclusion, the strongest argument is …. Because …</a:t>
            </a:r>
            <a:endParaRPr lang="en-GB" sz="1500" dirty="0"/>
          </a:p>
        </p:txBody>
      </p:sp>
    </p:spTree>
    <p:extLst>
      <p:ext uri="{BB962C8B-B14F-4D97-AF65-F5344CB8AC3E}">
        <p14:creationId xmlns:p14="http://schemas.microsoft.com/office/powerpoint/2010/main" val="16965660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3686</TotalTime>
  <Words>12814</Words>
  <Application>Microsoft Macintosh PowerPoint</Application>
  <PresentationFormat>Widescreen</PresentationFormat>
  <Paragraphs>637</Paragraphs>
  <Slides>72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76" baseType="lpstr">
      <vt:lpstr>Aptos</vt:lpstr>
      <vt:lpstr>Aptos Display</vt:lpstr>
      <vt:lpstr>Arial</vt:lpstr>
      <vt:lpstr>Office Theme</vt:lpstr>
      <vt:lpstr>Cognitive Cards:  Life &amp; Death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 Wright</dc:creator>
  <cp:lastModifiedBy>Will Wright</cp:lastModifiedBy>
  <cp:revision>11</cp:revision>
  <dcterms:created xsi:type="dcterms:W3CDTF">2026-07-23T12:32:06Z</dcterms:created>
  <dcterms:modified xsi:type="dcterms:W3CDTF">2026-08-29T10:14:56Z</dcterms:modified>
</cp:coreProperties>
</file>